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ink/ink1.xml" ContentType="application/inkml+xml"/>
  <Override PartName="/ppt/ink/ink2.xml" ContentType="application/inkml+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35"/>
  </p:notesMasterIdLst>
  <p:handoutMasterIdLst>
    <p:handoutMasterId r:id="rId36"/>
  </p:handoutMasterIdLst>
  <p:sldIdLst>
    <p:sldId id="256" r:id="rId5"/>
    <p:sldId id="257" r:id="rId6"/>
    <p:sldId id="258" r:id="rId7"/>
    <p:sldId id="259" r:id="rId8"/>
    <p:sldId id="260" r:id="rId9"/>
    <p:sldId id="261" r:id="rId10"/>
    <p:sldId id="262" r:id="rId11"/>
    <p:sldId id="266" r:id="rId12"/>
    <p:sldId id="267" r:id="rId13"/>
    <p:sldId id="263" r:id="rId14"/>
    <p:sldId id="265"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8E28A-D175-4353-928A-AF0C56E5FEEC}" v="8" dt="2022-03-12T11:09:45.449"/>
    <p1510:client id="{603D0C5D-381A-49C6-B9B5-8B8C63B1D065}" v="1" dt="2021-10-09T07:45:14.552"/>
    <p1510:client id="{6EFE6670-F73B-4315-8BFA-1FD345EE9814}" v="712" dt="2021-10-09T07:37:21.077"/>
    <p1510:client id="{987CFFD4-0906-4F5F-9C43-838B32F6D8B6}" v="358" dt="2022-05-26T17:20:16.647"/>
    <p1510:client id="{98F7B8E6-DF88-4E86-A545-D139394AE76C}" v="132" dt="2022-03-12T11:07:37.138"/>
    <p1510:client id="{BAB91AFC-34EE-4260-90EB-774BC0E71E5D}" v="65" dt="2022-03-12T10:18:38.253"/>
    <p1510:client id="{BE8C513E-3BEF-4385-B231-85733B80D29D}" v="52" dt="2022-03-12T10:58:22.097"/>
    <p1510:client id="{D86F06B2-C8A4-45BB-BDB4-2A857DB7068B}" v="203" dt="2022-05-26T16:32:29.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 d="2"/>
          <a:sy n="1" d="2"/>
        </p:scale>
        <p:origin x="-2874" y="-1392"/>
      </p:cViewPr>
      <p:guideLst>
        <p:guide orient="horz" pos="2160"/>
        <p:guide pos="384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8F5E91F-233D-4BAD-88E7-DB45B3CA3A4B}" type="datetime1">
              <a:rPr lang="it-IT" smtClean="0"/>
              <a:pPr rtl="0"/>
              <a:t>02/06/2022</a:t>
            </a:fld>
            <a:endParaRPr lang="it-IT"/>
          </a:p>
        </p:txBody>
      </p:sp>
      <p:sp>
        <p:nvSpPr>
          <p:cNvPr id="4" name="Segnaposto piè di pagina 3">
            <a:extLst>
              <a:ext uri="{FF2B5EF4-FFF2-40B4-BE49-F238E27FC236}">
                <a16:creationId xmlns=""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775EF03-110B-4710-A708-FEF1927612B9}" type="slidenum">
              <a:rPr lang="it-IT" smtClean="0"/>
              <a:pPr rtl="0"/>
              <a:t>‹N›</a:t>
            </a:fld>
            <a:endParaRPr lang="it-IT"/>
          </a:p>
        </p:txBody>
      </p:sp>
    </p:spTree>
    <p:extLst>
      <p:ext uri="{BB962C8B-B14F-4D97-AF65-F5344CB8AC3E}">
        <p14:creationId xmlns="" xmlns:p14="http://schemas.microsoft.com/office/powerpoint/2010/main" val="163232140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6T16:30:27.71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6T16:37:47.306"/>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C3B5E55-EF73-43F0-89AA-F85783E7B217}" type="datetime1">
              <a:rPr lang="it-IT" noProof="0" smtClean="0"/>
              <a:pPr rtl="0"/>
              <a:t>02/06/2022</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18CCA95-4F40-4CDD-BF1E-B8C9EB86EE73}" type="slidenum">
              <a:rPr lang="it-IT" noProof="0" smtClean="0"/>
              <a:pPr rtl="0"/>
              <a:t>‹N›</a:t>
            </a:fld>
            <a:endParaRPr lang="it-IT" noProof="0"/>
          </a:p>
        </p:txBody>
      </p:sp>
    </p:spTree>
    <p:extLst>
      <p:ext uri="{BB962C8B-B14F-4D97-AF65-F5344CB8AC3E}">
        <p14:creationId xmlns="" xmlns:p14="http://schemas.microsoft.com/office/powerpoint/2010/main" val="2566295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918CCA95-4F40-4CDD-BF1E-B8C9EB86EE73}" type="slidenum">
              <a:rPr lang="it-IT" smtClean="0"/>
              <a:pPr rtl="0"/>
              <a:t>1</a:t>
            </a:fld>
            <a:endParaRPr lang="it-IT"/>
          </a:p>
        </p:txBody>
      </p:sp>
    </p:spTree>
    <p:extLst>
      <p:ext uri="{BB962C8B-B14F-4D97-AF65-F5344CB8AC3E}">
        <p14:creationId xmlns="" xmlns:p14="http://schemas.microsoft.com/office/powerpoint/2010/main" val="30318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5" name="Footer Placeholder 4">
            <a:extLst>
              <a:ext uri="{FF2B5EF4-FFF2-40B4-BE49-F238E27FC236}">
                <a16:creationId xmlns=""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pPr/>
              <a:t>‹N›</a:t>
            </a:fld>
            <a:endParaRPr lang="en-US"/>
          </a:p>
        </p:txBody>
      </p:sp>
    </p:spTree>
    <p:extLst>
      <p:ext uri="{BB962C8B-B14F-4D97-AF65-F5344CB8AC3E}">
        <p14:creationId xmlns="" xmlns:p14="http://schemas.microsoft.com/office/powerpoint/2010/main" val="408111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5" name="Footer Placeholder 4">
            <a:extLst>
              <a:ext uri="{FF2B5EF4-FFF2-40B4-BE49-F238E27FC236}">
                <a16:creationId xmlns=""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pPr/>
              <a:t>‹N›</a:t>
            </a:fld>
            <a:endParaRPr lang="en-US"/>
          </a:p>
        </p:txBody>
      </p:sp>
    </p:spTree>
    <p:extLst>
      <p:ext uri="{BB962C8B-B14F-4D97-AF65-F5344CB8AC3E}">
        <p14:creationId xmlns="" xmlns:p14="http://schemas.microsoft.com/office/powerpoint/2010/main" val="320868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5" name="Footer Placeholder 4">
            <a:extLst>
              <a:ext uri="{FF2B5EF4-FFF2-40B4-BE49-F238E27FC236}">
                <a16:creationId xmlns=""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pPr/>
              <a:t>‹N›</a:t>
            </a:fld>
            <a:endParaRPr lang="en-US"/>
          </a:p>
        </p:txBody>
      </p:sp>
    </p:spTree>
    <p:extLst>
      <p:ext uri="{BB962C8B-B14F-4D97-AF65-F5344CB8AC3E}">
        <p14:creationId xmlns="" xmlns:p14="http://schemas.microsoft.com/office/powerpoint/2010/main" val="421222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5" name="Footer Placeholder 4">
            <a:extLst>
              <a:ext uri="{FF2B5EF4-FFF2-40B4-BE49-F238E27FC236}">
                <a16:creationId xmlns=""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pPr/>
              <a:t>‹N›</a:t>
            </a:fld>
            <a:endParaRPr lang="en-US"/>
          </a:p>
        </p:txBody>
      </p:sp>
      <p:sp>
        <p:nvSpPr>
          <p:cNvPr id="8" name="Rectangle 7" descr="Tag=AccentColor&#10;Flavor=Light&#10;Target=FillAndLine">
            <a:extLst>
              <a:ext uri="{FF2B5EF4-FFF2-40B4-BE49-F238E27FC236}">
                <a16:creationId xmlns=""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41812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5" name="Footer Placeholder 4">
            <a:extLst>
              <a:ext uri="{FF2B5EF4-FFF2-40B4-BE49-F238E27FC236}">
                <a16:creationId xmlns=""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pPr/>
              <a:t>‹N›</a:t>
            </a:fld>
            <a:endParaRPr lang="en-US"/>
          </a:p>
        </p:txBody>
      </p:sp>
      <p:sp>
        <p:nvSpPr>
          <p:cNvPr id="7" name="Rectangle 6" descr="Tag=AccentColor&#10;Flavor=Light&#10;Target=FillAndLine">
            <a:extLst>
              <a:ext uri="{FF2B5EF4-FFF2-40B4-BE49-F238E27FC236}">
                <a16:creationId xmlns=""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210072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6" name="Footer Placeholder 5">
            <a:extLst>
              <a:ext uri="{FF2B5EF4-FFF2-40B4-BE49-F238E27FC236}">
                <a16:creationId xmlns=""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pPr/>
              <a:t>‹N›</a:t>
            </a:fld>
            <a:endParaRPr lang="en-US"/>
          </a:p>
        </p:txBody>
      </p:sp>
      <p:sp>
        <p:nvSpPr>
          <p:cNvPr id="9" name="Rectangle 8" descr="Tag=AccentColor&#10;Flavor=Light&#10;Target=FillAndLine">
            <a:extLst>
              <a:ext uri="{FF2B5EF4-FFF2-40B4-BE49-F238E27FC236}">
                <a16:creationId xmlns=""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9940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8" name="Footer Placeholder 7">
            <a:extLst>
              <a:ext uri="{FF2B5EF4-FFF2-40B4-BE49-F238E27FC236}">
                <a16:creationId xmlns=""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pPr/>
              <a:t>‹N›</a:t>
            </a:fld>
            <a:endParaRPr lang="en-US"/>
          </a:p>
        </p:txBody>
      </p:sp>
      <p:sp>
        <p:nvSpPr>
          <p:cNvPr id="11" name="Rectangle 10" descr="Tag=AccentColor&#10;Flavor=Light&#10;Target=FillAndLine">
            <a:extLst>
              <a:ext uri="{FF2B5EF4-FFF2-40B4-BE49-F238E27FC236}">
                <a16:creationId xmlns=""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95076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4" name="Footer Placeholder 3">
            <a:extLst>
              <a:ext uri="{FF2B5EF4-FFF2-40B4-BE49-F238E27FC236}">
                <a16:creationId xmlns=""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pPr/>
              <a:t>‹N›</a:t>
            </a:fld>
            <a:endParaRPr lang="en-US"/>
          </a:p>
        </p:txBody>
      </p:sp>
      <p:sp>
        <p:nvSpPr>
          <p:cNvPr id="6" name="Rectangle 6" descr="Tag=AccentColor&#10;Flavor=Light&#10;Target=FillAndLine">
            <a:extLst>
              <a:ext uri="{FF2B5EF4-FFF2-40B4-BE49-F238E27FC236}">
                <a16:creationId xmlns=""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17732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3" name="Footer Placeholder 2">
            <a:extLst>
              <a:ext uri="{FF2B5EF4-FFF2-40B4-BE49-F238E27FC236}">
                <a16:creationId xmlns=""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pPr/>
              <a:t>‹N›</a:t>
            </a:fld>
            <a:endParaRPr lang="en-US"/>
          </a:p>
        </p:txBody>
      </p:sp>
    </p:spTree>
    <p:extLst>
      <p:ext uri="{BB962C8B-B14F-4D97-AF65-F5344CB8AC3E}">
        <p14:creationId xmlns="" xmlns:p14="http://schemas.microsoft.com/office/powerpoint/2010/main" val="251484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6" name="Footer Placeholder 5">
            <a:extLst>
              <a:ext uri="{FF2B5EF4-FFF2-40B4-BE49-F238E27FC236}">
                <a16:creationId xmlns=""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pPr/>
              <a:t>‹N›</a:t>
            </a:fld>
            <a:endParaRPr lang="en-US"/>
          </a:p>
        </p:txBody>
      </p:sp>
      <p:sp>
        <p:nvSpPr>
          <p:cNvPr id="8" name="Rectangle 6" descr="Tag=AccentColor&#10;Flavor=Light&#10;Target=FillAndLine">
            <a:extLst>
              <a:ext uri="{FF2B5EF4-FFF2-40B4-BE49-F238E27FC236}">
                <a16:creationId xmlns=""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3801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pPr/>
              <a:t>6/2/2022</a:t>
            </a:fld>
            <a:endParaRPr lang="en-US"/>
          </a:p>
        </p:txBody>
      </p:sp>
      <p:sp>
        <p:nvSpPr>
          <p:cNvPr id="6" name="Footer Placeholder 5">
            <a:extLst>
              <a:ext uri="{FF2B5EF4-FFF2-40B4-BE49-F238E27FC236}">
                <a16:creationId xmlns=""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pPr/>
              <a:t>‹N›</a:t>
            </a:fld>
            <a:endParaRPr lang="en-US"/>
          </a:p>
        </p:txBody>
      </p:sp>
      <p:sp>
        <p:nvSpPr>
          <p:cNvPr id="8" name="Rectangle 6" descr="Tag=AccentColor&#10;Flavor=Light&#10;Target=FillAndLine">
            <a:extLst>
              <a:ext uri="{FF2B5EF4-FFF2-40B4-BE49-F238E27FC236}">
                <a16:creationId xmlns=""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1548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pPr/>
              <a:t>6/2/2022</a:t>
            </a:fld>
            <a:endParaRPr lang="en-US"/>
          </a:p>
        </p:txBody>
      </p:sp>
      <p:sp>
        <p:nvSpPr>
          <p:cNvPr id="5" name="Footer Placeholder 4">
            <a:extLst>
              <a:ext uri="{FF2B5EF4-FFF2-40B4-BE49-F238E27FC236}">
                <a16:creationId xmlns=""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pPr/>
              <a:t>‹N›</a:t>
            </a:fld>
            <a:endParaRPr lang="en-US"/>
          </a:p>
        </p:txBody>
      </p:sp>
    </p:spTree>
    <p:extLst>
      <p:ext uri="{BB962C8B-B14F-4D97-AF65-F5344CB8AC3E}">
        <p14:creationId xmlns="" xmlns:p14="http://schemas.microsoft.com/office/powerpoint/2010/main" val="36095559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0" r:id="rId6"/>
    <p:sldLayoutId id="2147483726" r:id="rId7"/>
    <p:sldLayoutId id="2147483727" r:id="rId8"/>
    <p:sldLayoutId id="2147483728" r:id="rId9"/>
    <p:sldLayoutId id="2147483729" r:id="rId10"/>
    <p:sldLayoutId id="214748373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8">
            <a:extLst>
              <a:ext uri="{FF2B5EF4-FFF2-40B4-BE49-F238E27FC236}">
                <a16:creationId xmlns="" xmlns:a16="http://schemas.microsoft.com/office/drawing/2014/main" id="{168AB93A-48BC-4C25-A3AD-C17B5A682A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9FB28281-3783-403A-B1AB-0182A003DFE3}"/>
              </a:ext>
            </a:extLst>
          </p:cNvPr>
          <p:cNvSpPr>
            <a:spLocks noGrp="1"/>
          </p:cNvSpPr>
          <p:nvPr>
            <p:ph type="ctrTitle"/>
          </p:nvPr>
        </p:nvSpPr>
        <p:spPr>
          <a:xfrm>
            <a:off x="8009019" y="434700"/>
            <a:ext cx="3562483" cy="3569241"/>
          </a:xfrm>
        </p:spPr>
        <p:txBody>
          <a:bodyPr rtlCol="0">
            <a:normAutofit/>
          </a:bodyPr>
          <a:lstStyle/>
          <a:p>
            <a:r>
              <a:rPr lang="it-IT" sz="5800" dirty="0"/>
              <a:t>IL CANE DA LAVORO</a:t>
            </a:r>
          </a:p>
        </p:txBody>
      </p:sp>
      <p:sp>
        <p:nvSpPr>
          <p:cNvPr id="3" name="Sottotitolo 2">
            <a:extLst>
              <a:ext uri="{FF2B5EF4-FFF2-40B4-BE49-F238E27FC236}">
                <a16:creationId xmlns="" xmlns:a16="http://schemas.microsoft.com/office/drawing/2014/main" id="{C4542EAC-8BF3-4BFD-9891-145BC49409C2}"/>
              </a:ext>
            </a:extLst>
          </p:cNvPr>
          <p:cNvSpPr>
            <a:spLocks noGrp="1"/>
          </p:cNvSpPr>
          <p:nvPr>
            <p:ph type="subTitle" idx="1"/>
          </p:nvPr>
        </p:nvSpPr>
        <p:spPr>
          <a:xfrm>
            <a:off x="7748061" y="4019550"/>
            <a:ext cx="4235033" cy="2356943"/>
          </a:xfrm>
        </p:spPr>
        <p:txBody>
          <a:bodyPr vert="horz" lIns="91440" tIns="45720" rIns="91440" bIns="45720" rtlCol="0" anchor="t">
            <a:noAutofit/>
          </a:bodyPr>
          <a:lstStyle/>
          <a:p>
            <a:pPr>
              <a:lnSpc>
                <a:spcPct val="100000"/>
              </a:lnSpc>
            </a:pPr>
            <a:r>
              <a:rPr lang="it-IT" sz="1800" b="1" dirty="0"/>
              <a:t>A cura di:</a:t>
            </a:r>
            <a:endParaRPr lang="it-IT" sz="1800" dirty="0"/>
          </a:p>
          <a:p>
            <a:pPr>
              <a:lnSpc>
                <a:spcPct val="100000"/>
              </a:lnSpc>
            </a:pPr>
            <a:r>
              <a:rPr lang="it-IT" sz="1800" b="1" dirty="0"/>
              <a:t>Dott.ssa Daniela Pastorino</a:t>
            </a:r>
            <a:endParaRPr lang="it-IT" sz="1800" dirty="0"/>
          </a:p>
          <a:p>
            <a:pPr>
              <a:lnSpc>
                <a:spcPct val="100000"/>
              </a:lnSpc>
            </a:pPr>
            <a:r>
              <a:rPr lang="it-IT" sz="1800" b="1" dirty="0"/>
              <a:t>Medico Veterinario</a:t>
            </a:r>
          </a:p>
          <a:p>
            <a:pPr>
              <a:lnSpc>
                <a:spcPct val="100000"/>
              </a:lnSpc>
            </a:pPr>
            <a:r>
              <a:rPr lang="it-IT" sz="1800" b="1" dirty="0"/>
              <a:t>Referente coordinamento </a:t>
            </a:r>
            <a:r>
              <a:rPr lang="it-IT" sz="1800" b="1" dirty="0" err="1"/>
              <a:t>Federcacciatrici</a:t>
            </a:r>
            <a:r>
              <a:rPr lang="it-IT" sz="1800" b="1" dirty="0"/>
              <a:t>  per il Piemonte e la Valle d'Aosta</a:t>
            </a:r>
          </a:p>
          <a:p>
            <a:pPr>
              <a:lnSpc>
                <a:spcPct val="100000"/>
              </a:lnSpc>
            </a:pPr>
            <a:r>
              <a:rPr lang="it-IT" sz="1800" b="1" dirty="0"/>
              <a:t>Organizzazione grafica Francesca D'</a:t>
            </a:r>
            <a:r>
              <a:rPr lang="it-IT" sz="1800" b="1" dirty="0" err="1"/>
              <a:t>Ingeo</a:t>
            </a:r>
            <a:r>
              <a:rPr lang="it-IT" sz="1800" b="1" dirty="0"/>
              <a:t> </a:t>
            </a:r>
            <a:r>
              <a:rPr lang="it-IT" sz="1800" b="1" dirty="0" err="1"/>
              <a:t>Federcacciatrice</a:t>
            </a:r>
            <a:r>
              <a:rPr lang="it-IT" sz="1800" b="1" dirty="0"/>
              <a:t>  Piemonte</a:t>
            </a:r>
          </a:p>
          <a:p>
            <a:pPr>
              <a:lnSpc>
                <a:spcPct val="100000"/>
              </a:lnSpc>
            </a:pPr>
            <a:endParaRPr lang="it-IT" sz="1500" b="1" dirty="0"/>
          </a:p>
        </p:txBody>
      </p:sp>
      <p:sp>
        <p:nvSpPr>
          <p:cNvPr id="38"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87C53B"/>
          </a:solidFill>
          <a:ln w="38100" cap="rnd">
            <a:solidFill>
              <a:srgbClr val="87C53B"/>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a:extLst>
              <a:ext uri="{FF2B5EF4-FFF2-40B4-BE49-F238E27FC236}">
                <a16:creationId xmlns="" xmlns:a16="http://schemas.microsoft.com/office/drawing/2014/main" id="{863A4D02-4881-4A78-7274-96599B49DE19}"/>
              </a:ext>
            </a:extLst>
          </p:cNvPr>
          <p:cNvPicPr>
            <a:picLocks noChangeAspect="1"/>
          </p:cNvPicPr>
          <p:nvPr/>
        </p:nvPicPr>
        <p:blipFill>
          <a:blip r:embed="rId3"/>
          <a:stretch>
            <a:fillRect/>
          </a:stretch>
        </p:blipFill>
        <p:spPr>
          <a:xfrm>
            <a:off x="705634" y="3478211"/>
            <a:ext cx="2931090" cy="2417224"/>
          </a:xfrm>
          <a:prstGeom prst="rect">
            <a:avLst/>
          </a:prstGeom>
        </p:spPr>
      </p:pic>
      <p:pic>
        <p:nvPicPr>
          <p:cNvPr id="6" name="Immagine 6">
            <a:extLst>
              <a:ext uri="{FF2B5EF4-FFF2-40B4-BE49-F238E27FC236}">
                <a16:creationId xmlns="" xmlns:a16="http://schemas.microsoft.com/office/drawing/2014/main" id="{13D33D73-5131-53B6-0B03-217367E4EE97}"/>
              </a:ext>
            </a:extLst>
          </p:cNvPr>
          <p:cNvPicPr>
            <a:picLocks noChangeAspect="1"/>
          </p:cNvPicPr>
          <p:nvPr/>
        </p:nvPicPr>
        <p:blipFill>
          <a:blip r:embed="rId4"/>
          <a:stretch>
            <a:fillRect/>
          </a:stretch>
        </p:blipFill>
        <p:spPr>
          <a:xfrm>
            <a:off x="1916643" y="798849"/>
            <a:ext cx="4182728" cy="2633851"/>
          </a:xfrm>
          <a:prstGeom prst="rect">
            <a:avLst/>
          </a:prstGeom>
        </p:spPr>
      </p:pic>
      <p:pic>
        <p:nvPicPr>
          <p:cNvPr id="7" name="Immagine 4" descr="Immagine che contiene testo&#10;&#10;Descrizione generata automaticamente">
            <a:extLst>
              <a:ext uri="{FF2B5EF4-FFF2-40B4-BE49-F238E27FC236}">
                <a16:creationId xmlns="" xmlns:a16="http://schemas.microsoft.com/office/drawing/2014/main" id="{C8A187DD-790E-B508-28B8-F87EABF32C9C}"/>
              </a:ext>
            </a:extLst>
          </p:cNvPr>
          <p:cNvPicPr>
            <a:picLocks noChangeAspect="1"/>
          </p:cNvPicPr>
          <p:nvPr/>
        </p:nvPicPr>
        <p:blipFill rotWithShape="1">
          <a:blip r:embed="rId5"/>
          <a:srcRect l="18802" r="20254" b="-1"/>
          <a:stretch/>
        </p:blipFill>
        <p:spPr>
          <a:xfrm>
            <a:off x="4446029" y="3252150"/>
            <a:ext cx="2936253" cy="3036939"/>
          </a:xfrm>
          <a:prstGeom prst="rect">
            <a:avLst/>
          </a:prstGeom>
        </p:spPr>
      </p:pic>
    </p:spTree>
    <p:extLst>
      <p:ext uri="{BB962C8B-B14F-4D97-AF65-F5344CB8AC3E}">
        <p14:creationId xmlns="" xmlns:p14="http://schemas.microsoft.com/office/powerpoint/2010/main" val="553726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EC34616F-8889-46EE-8995-BBCC1BA390C4}"/>
              </a:ext>
            </a:extLst>
          </p:cNvPr>
          <p:cNvSpPr>
            <a:spLocks noGrp="1"/>
          </p:cNvSpPr>
          <p:nvPr>
            <p:ph type="title"/>
          </p:nvPr>
        </p:nvSpPr>
        <p:spPr>
          <a:xfrm>
            <a:off x="838200" y="365125"/>
            <a:ext cx="10515600" cy="1325563"/>
          </a:xfrm>
        </p:spPr>
        <p:txBody>
          <a:bodyPr>
            <a:normAutofit fontScale="90000"/>
          </a:bodyPr>
          <a:lstStyle/>
          <a:p>
            <a:pPr>
              <a:lnSpc>
                <a:spcPct val="90000"/>
              </a:lnSpc>
            </a:pPr>
            <a:r>
              <a:rPr lang="it-IT" sz="5600"/>
              <a:t>LA CORRETTA ALIMENTAZIONE</a:t>
            </a:r>
          </a:p>
        </p:txBody>
      </p:sp>
      <p:sp>
        <p:nvSpPr>
          <p:cNvPr id="3" name="Segnaposto contenuto 2">
            <a:extLst>
              <a:ext uri="{FF2B5EF4-FFF2-40B4-BE49-F238E27FC236}">
                <a16:creationId xmlns="" xmlns:a16="http://schemas.microsoft.com/office/drawing/2014/main" id="{EAC4E089-8B8B-41AC-B415-8FDBB3585AFA}"/>
              </a:ext>
            </a:extLst>
          </p:cNvPr>
          <p:cNvSpPr>
            <a:spLocks noGrp="1"/>
          </p:cNvSpPr>
          <p:nvPr>
            <p:ph idx="1"/>
          </p:nvPr>
        </p:nvSpPr>
        <p:spPr>
          <a:xfrm>
            <a:off x="838200" y="1929384"/>
            <a:ext cx="10515600" cy="4251960"/>
          </a:xfrm>
        </p:spPr>
        <p:txBody>
          <a:bodyPr vert="horz" lIns="91440" tIns="45720" rIns="91440" bIns="45720" rtlCol="0" anchor="t">
            <a:normAutofit/>
          </a:bodyPr>
          <a:lstStyle/>
          <a:p>
            <a:pPr lvl="1">
              <a:spcBef>
                <a:spcPts val="0"/>
              </a:spcBef>
              <a:spcAft>
                <a:spcPts val="800"/>
              </a:spcAft>
            </a:pPr>
            <a:r>
              <a:rPr lang="it-IT" i="1" dirty="0">
                <a:latin typeface="Calibri"/>
                <a:cs typeface="Calibri"/>
              </a:rPr>
              <a:t>Prima dell’attività di resistenza per lunghe tratte </a:t>
            </a:r>
            <a:r>
              <a:rPr lang="it-IT" dirty="0">
                <a:latin typeface="Calibri"/>
                <a:cs typeface="Calibri"/>
              </a:rPr>
              <a:t>è consigliata la somministrazione di acqua e grassi;</a:t>
            </a:r>
            <a:endParaRPr lang="en-US" dirty="0">
              <a:ea typeface="+mn-lt"/>
              <a:cs typeface="+mn-lt"/>
            </a:endParaRPr>
          </a:p>
          <a:p>
            <a:pPr lvl="1">
              <a:spcBef>
                <a:spcPts val="0"/>
              </a:spcBef>
              <a:spcAft>
                <a:spcPts val="800"/>
              </a:spcAft>
            </a:pPr>
            <a:r>
              <a:rPr lang="it-IT" i="1" dirty="0">
                <a:latin typeface="Calibri"/>
                <a:cs typeface="Calibri"/>
              </a:rPr>
              <a:t>Durante l’attività </a:t>
            </a:r>
            <a:r>
              <a:rPr lang="it-IT" dirty="0">
                <a:latin typeface="Calibri"/>
                <a:cs typeface="Calibri"/>
              </a:rPr>
              <a:t>è consigliata la somministrazione di acqua, maltodestrine (molecole facilmente digeribili che assicurano un apporto di energia durante l’allenamento, mantenendo costante la glicemia e facilitano il recupero dopo l’esercizio) e acidi grassi a corta catena;</a:t>
            </a:r>
            <a:endParaRPr lang="en-US" dirty="0">
              <a:ea typeface="+mn-lt"/>
              <a:cs typeface="+mn-lt"/>
            </a:endParaRPr>
          </a:p>
          <a:p>
            <a:pPr lvl="1">
              <a:spcBef>
                <a:spcPts val="0"/>
              </a:spcBef>
              <a:spcAft>
                <a:spcPts val="800"/>
              </a:spcAft>
            </a:pPr>
            <a:r>
              <a:rPr lang="it-IT" i="1" dirty="0">
                <a:latin typeface="Calibri"/>
                <a:cs typeface="Calibri"/>
              </a:rPr>
              <a:t>Dopo l’attività </a:t>
            </a:r>
            <a:r>
              <a:rPr lang="it-IT" dirty="0">
                <a:latin typeface="Calibri"/>
                <a:cs typeface="Calibri"/>
              </a:rPr>
              <a:t>è consigliata la somministrazione di acqua, proteine, e maltodestrine.</a:t>
            </a:r>
            <a:endParaRPr lang="en-US" dirty="0">
              <a:ea typeface="+mn-lt"/>
              <a:cs typeface="+mn-lt"/>
            </a:endParaRPr>
          </a:p>
          <a:p>
            <a:endParaRPr lang="it-IT"/>
          </a:p>
        </p:txBody>
      </p:sp>
    </p:spTree>
    <p:extLst>
      <p:ext uri="{BB962C8B-B14F-4D97-AF65-F5344CB8AC3E}">
        <p14:creationId xmlns="" xmlns:p14="http://schemas.microsoft.com/office/powerpoint/2010/main" val="164500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7B52B5A5-AAB4-4813-ABD6-5166165EC677}"/>
              </a:ext>
            </a:extLst>
          </p:cNvPr>
          <p:cNvSpPr>
            <a:spLocks noGrp="1"/>
          </p:cNvSpPr>
          <p:nvPr>
            <p:ph type="title"/>
          </p:nvPr>
        </p:nvSpPr>
        <p:spPr>
          <a:xfrm>
            <a:off x="5297762" y="329184"/>
            <a:ext cx="6251110" cy="1783080"/>
          </a:xfrm>
        </p:spPr>
        <p:txBody>
          <a:bodyPr anchor="b">
            <a:normAutofit/>
          </a:bodyPr>
          <a:lstStyle/>
          <a:p>
            <a:r>
              <a:rPr lang="it-IT" sz="7200"/>
              <a:t>LA GENETICA</a:t>
            </a:r>
          </a:p>
        </p:txBody>
      </p:sp>
      <p:sp>
        <p:nvSpPr>
          <p:cNvPr id="30"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5A574"/>
          </a:solidFill>
          <a:ln w="38100" cap="rnd">
            <a:solidFill>
              <a:srgbClr val="C5A574"/>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E3295763-EC63-473E-9A9E-9DE400FB8C94}"/>
              </a:ext>
            </a:extLst>
          </p:cNvPr>
          <p:cNvSpPr>
            <a:spLocks noGrp="1"/>
          </p:cNvSpPr>
          <p:nvPr>
            <p:ph idx="1"/>
          </p:nvPr>
        </p:nvSpPr>
        <p:spPr>
          <a:xfrm>
            <a:off x="5297762" y="2706624"/>
            <a:ext cx="6251110" cy="3483864"/>
          </a:xfrm>
        </p:spPr>
        <p:txBody>
          <a:bodyPr vert="horz" lIns="91440" tIns="45720" rIns="91440" bIns="45720" rtlCol="0">
            <a:normAutofit/>
          </a:bodyPr>
          <a:lstStyle/>
          <a:p>
            <a:pPr>
              <a:lnSpc>
                <a:spcPct val="100000"/>
              </a:lnSpc>
            </a:pPr>
            <a:r>
              <a:rPr lang="it-IT" sz="2400">
                <a:latin typeface="Calibri"/>
                <a:cs typeface="Calibri"/>
              </a:rPr>
              <a:t>I soggetti troppo magri o troppo grassi andrebbero esclusi dall’attività lavorativa, tuttavia bisogna ricordare che esiste una variabilità fisica dipendente dalla morfologia della razza. Sarà il Medico Veterinario a valutare se la condizione corporea di un determinato soggetto si confà al tipo di lavoro a cui si vorrebbe sottoporlo. </a:t>
            </a:r>
            <a:endParaRPr lang="it-IT" sz="2400">
              <a:ea typeface="+mn-lt"/>
              <a:cs typeface="+mn-lt"/>
            </a:endParaRPr>
          </a:p>
          <a:p>
            <a:pPr>
              <a:lnSpc>
                <a:spcPct val="100000"/>
              </a:lnSpc>
            </a:pPr>
            <a:endParaRPr lang="it-IT" sz="2400"/>
          </a:p>
        </p:txBody>
      </p:sp>
      <p:pic>
        <p:nvPicPr>
          <p:cNvPr id="4" name="Immagine 4" descr="Immagine che contiene cane, interni, posando, nero&#10;&#10;Descrizione generata automaticamente">
            <a:extLst>
              <a:ext uri="{FF2B5EF4-FFF2-40B4-BE49-F238E27FC236}">
                <a16:creationId xmlns="" xmlns:a16="http://schemas.microsoft.com/office/drawing/2014/main" id="{E0E8B0DC-CCC9-49BC-A841-52C9F2D9CB14}"/>
              </a:ext>
            </a:extLst>
          </p:cNvPr>
          <p:cNvPicPr>
            <a:picLocks noChangeAspect="1"/>
          </p:cNvPicPr>
          <p:nvPr/>
        </p:nvPicPr>
        <p:blipFill rotWithShape="1">
          <a:blip r:embed="rId2"/>
          <a:srcRect l="17476" r="25713"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 xmlns:p14="http://schemas.microsoft.com/office/powerpoint/2010/main" val="268822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5">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A9DFE0D1-1610-4F3C-9987-095487806DB4}"/>
              </a:ext>
            </a:extLst>
          </p:cNvPr>
          <p:cNvSpPr>
            <a:spLocks noGrp="1"/>
          </p:cNvSpPr>
          <p:nvPr>
            <p:ph type="title"/>
          </p:nvPr>
        </p:nvSpPr>
        <p:spPr>
          <a:xfrm>
            <a:off x="576072" y="238539"/>
            <a:ext cx="11018520" cy="1434415"/>
          </a:xfrm>
        </p:spPr>
        <p:txBody>
          <a:bodyPr anchor="b">
            <a:normAutofit/>
          </a:bodyPr>
          <a:lstStyle/>
          <a:p>
            <a:r>
              <a:rPr lang="it-IT" sz="7200"/>
              <a:t>LA GENETICA</a:t>
            </a:r>
          </a:p>
        </p:txBody>
      </p:sp>
      <p:sp>
        <p:nvSpPr>
          <p:cNvPr id="51"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42DDF1"/>
          </a:solidFill>
          <a:ln w="38100" cap="rnd">
            <a:solidFill>
              <a:srgbClr val="42DDF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DB04C9DE-C66B-454D-B2B6-446D8E57E276}"/>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it-IT">
                <a:latin typeface="Calibri"/>
                <a:cs typeface="Calibri"/>
              </a:rPr>
              <a:t>Le fibre muscolari che caratterizzano le diverse razze si dividono in:</a:t>
            </a:r>
            <a:endParaRPr lang="it-IT">
              <a:latin typeface="The Hand"/>
              <a:cs typeface="Calibri"/>
            </a:endParaRPr>
          </a:p>
          <a:p>
            <a:r>
              <a:rPr lang="it-IT" b="1">
                <a:latin typeface="Calibri"/>
                <a:cs typeface="Calibri"/>
              </a:rPr>
              <a:t>Fibre a contrazione lenta;</a:t>
            </a:r>
          </a:p>
          <a:p>
            <a:r>
              <a:rPr lang="it-IT" b="1">
                <a:latin typeface="Calibri"/>
                <a:cs typeface="Calibri"/>
              </a:rPr>
              <a:t>Fibre a contrazione rapida.</a:t>
            </a:r>
          </a:p>
        </p:txBody>
      </p:sp>
      <p:pic>
        <p:nvPicPr>
          <p:cNvPr id="7" name="Immagine 8" descr="Immagine che contiene sport, nuotando, fondale oceanico&#10;&#10;Descrizione generata automaticamente">
            <a:extLst>
              <a:ext uri="{FF2B5EF4-FFF2-40B4-BE49-F238E27FC236}">
                <a16:creationId xmlns="" xmlns:a16="http://schemas.microsoft.com/office/drawing/2014/main" id="{F3F712F6-3E57-27A6-07A3-A6ECFC8EB701}"/>
              </a:ext>
            </a:extLst>
          </p:cNvPr>
          <p:cNvPicPr>
            <a:picLocks noChangeAspect="1"/>
          </p:cNvPicPr>
          <p:nvPr/>
        </p:nvPicPr>
        <p:blipFill rotWithShape="1">
          <a:blip r:embed="rId2"/>
          <a:srcRect l="11067" r="34957" b="-1"/>
          <a:stretch/>
        </p:blipFill>
        <p:spPr>
          <a:xfrm>
            <a:off x="7675658" y="2093976"/>
            <a:ext cx="3941064" cy="4096512"/>
          </a:xfrm>
          <a:prstGeom prst="rect">
            <a:avLst/>
          </a:prstGeom>
        </p:spPr>
      </p:pic>
    </p:spTree>
    <p:extLst>
      <p:ext uri="{BB962C8B-B14F-4D97-AF65-F5344CB8AC3E}">
        <p14:creationId xmlns="" xmlns:p14="http://schemas.microsoft.com/office/powerpoint/2010/main" val="173311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626426CA-95E3-48F7-ADCE-A52C97BC383A}"/>
              </a:ext>
            </a:extLst>
          </p:cNvPr>
          <p:cNvSpPr>
            <a:spLocks noGrp="1"/>
          </p:cNvSpPr>
          <p:nvPr>
            <p:ph type="title"/>
          </p:nvPr>
        </p:nvSpPr>
        <p:spPr>
          <a:xfrm>
            <a:off x="630936" y="640080"/>
            <a:ext cx="4818888" cy="1481328"/>
          </a:xfrm>
        </p:spPr>
        <p:txBody>
          <a:bodyPr anchor="b">
            <a:normAutofit fontScale="90000"/>
          </a:bodyPr>
          <a:lstStyle/>
          <a:p>
            <a:r>
              <a:rPr lang="it-IT" sz="5600"/>
              <a:t>LA GENETICA</a:t>
            </a:r>
          </a:p>
        </p:txBody>
      </p:sp>
      <p:sp>
        <p:nvSpPr>
          <p:cNvPr id="36"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BB8E45"/>
          </a:solidFill>
          <a:ln w="38100" cap="rnd">
            <a:solidFill>
              <a:srgbClr val="BB8E4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AB3310E7-1687-4CF9-9251-AE177AF2E841}"/>
              </a:ext>
            </a:extLst>
          </p:cNvPr>
          <p:cNvSpPr>
            <a:spLocks noGrp="1"/>
          </p:cNvSpPr>
          <p:nvPr>
            <p:ph idx="1"/>
          </p:nvPr>
        </p:nvSpPr>
        <p:spPr>
          <a:xfrm>
            <a:off x="630936" y="2660904"/>
            <a:ext cx="4818888" cy="3547872"/>
          </a:xfrm>
        </p:spPr>
        <p:txBody>
          <a:bodyPr vert="horz" lIns="91440" tIns="45720" rIns="91440" bIns="45720" rtlCol="0" anchor="t">
            <a:normAutofit/>
          </a:bodyPr>
          <a:lstStyle/>
          <a:p>
            <a:pPr>
              <a:lnSpc>
                <a:spcPct val="100000"/>
              </a:lnSpc>
            </a:pPr>
            <a:r>
              <a:rPr lang="it-IT" sz="2200" b="1">
                <a:latin typeface="Calibri"/>
                <a:cs typeface="Calibri"/>
              </a:rPr>
              <a:t>Fibre a contrazione lenta -&gt;</a:t>
            </a:r>
            <a:r>
              <a:rPr lang="it-IT" sz="2200">
                <a:latin typeface="Calibri"/>
                <a:cs typeface="Calibri"/>
              </a:rPr>
              <a:t> chiamate anche fibre di tipo 1 o rosse, resistono alla fatica, generano contrazioni muscolari lente e prolungate, producono grandi quantità di ATP sfruttando il lavoro aerobio, utilizzano gli acidi grassi e sono tipiche del fondista/maratoneta che svolge un lavoro di resistenza, come il cane da caccia.</a:t>
            </a:r>
            <a:endParaRPr lang="it-IT" sz="2200">
              <a:ea typeface="+mn-lt"/>
              <a:cs typeface="+mn-lt"/>
            </a:endParaRPr>
          </a:p>
          <a:p>
            <a:pPr>
              <a:lnSpc>
                <a:spcPct val="100000"/>
              </a:lnSpc>
            </a:pPr>
            <a:endParaRPr lang="it-IT" sz="2200"/>
          </a:p>
        </p:txBody>
      </p:sp>
      <mc:AlternateContent xmlns:mc="http://schemas.openxmlformats.org/markup-compatibility/2006">
        <mc:Choice xmlns="" xmlns:p14="http://schemas.microsoft.com/office/powerpoint/2010/main" Requires="p14">
          <p:contentPart p14:bwMode="auto" r:id="rId2">
            <p14:nvContentPartPr>
              <p14:cNvPr id="38" name="Ink 3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38" name="Ink 37">
                <a:extLst>
                  <a:ext uri="{FF2B5EF4-FFF2-40B4-BE49-F238E27FC236}">
                    <a16:creationId xmlns:p14="http://schemas.microsoft.com/office/powerpoint/2010/main" xmlns="" xmlns:a16="http://schemas.microsoft.com/office/drawing/2014/main" id="{070477C5-0410-4E4F-97A1-F84C2465C187}"/>
                  </a:ext>
                  <a:ext uri="{C183D7F6-B498-43B3-948B-1728B52AA6E4}">
                    <adec:decorative xmlns:p14="http://schemas.microsoft.com/office/powerpoint/2010/main" xmlns=""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Immagine 4" descr="Immagine che contiene erba, cane, esterni, marrone&#10;&#10;Descrizione generata automaticamente">
            <a:extLst>
              <a:ext uri="{FF2B5EF4-FFF2-40B4-BE49-F238E27FC236}">
                <a16:creationId xmlns="" xmlns:a16="http://schemas.microsoft.com/office/drawing/2014/main" id="{0D0E6ED3-4DFB-AE9E-31AA-DDDBD737BFF1}"/>
              </a:ext>
            </a:extLst>
          </p:cNvPr>
          <p:cNvPicPr>
            <a:picLocks noChangeAspect="1"/>
          </p:cNvPicPr>
          <p:nvPr/>
        </p:nvPicPr>
        <p:blipFill>
          <a:blip r:embed="rId4"/>
          <a:stretch>
            <a:fillRect/>
          </a:stretch>
        </p:blipFill>
        <p:spPr>
          <a:xfrm>
            <a:off x="6099048" y="1526958"/>
            <a:ext cx="5458968" cy="3804084"/>
          </a:xfrm>
          <a:prstGeom prst="rect">
            <a:avLst/>
          </a:prstGeom>
        </p:spPr>
      </p:pic>
    </p:spTree>
    <p:extLst>
      <p:ext uri="{BB962C8B-B14F-4D97-AF65-F5344CB8AC3E}">
        <p14:creationId xmlns="" xmlns:p14="http://schemas.microsoft.com/office/powerpoint/2010/main" val="36068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 xmlns:a16="http://schemas.microsoft.com/office/drawing/2014/main" id="{A8908DB7-C3A6-4FCB-9820-CEE02B398C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16119C68-424D-4ED3-80D4-E48B91D60E23}"/>
              </a:ext>
            </a:extLst>
          </p:cNvPr>
          <p:cNvSpPr>
            <a:spLocks noGrp="1"/>
          </p:cNvSpPr>
          <p:nvPr>
            <p:ph type="title"/>
          </p:nvPr>
        </p:nvSpPr>
        <p:spPr>
          <a:xfrm>
            <a:off x="630936" y="640823"/>
            <a:ext cx="3419856" cy="5583148"/>
          </a:xfrm>
        </p:spPr>
        <p:txBody>
          <a:bodyPr anchor="ctr">
            <a:normAutofit/>
          </a:bodyPr>
          <a:lstStyle/>
          <a:p>
            <a:r>
              <a:rPr lang="it-IT" sz="5600"/>
              <a:t>LA GENETICA</a:t>
            </a:r>
          </a:p>
        </p:txBody>
      </p:sp>
      <mc:AlternateContent xmlns:mc="http://schemas.openxmlformats.org/markup-compatibility/2006">
        <mc:Choice xmlns="" xmlns:p14="http://schemas.microsoft.com/office/powerpoint/2010/main" Requires="p14">
          <p:contentPart p14:bwMode="auto" r:id="rId2">
            <p14:nvContentPartPr>
              <p14:cNvPr id="26" name="Ink 2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26" name="Ink 25">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28" name="Rectangle 22">
            <a:extLst>
              <a:ext uri="{FF2B5EF4-FFF2-40B4-BE49-F238E27FC236}">
                <a16:creationId xmlns="" xmlns:a16="http://schemas.microsoft.com/office/drawing/2014/main" id="{535742DD-1B16-4E9D-B715-0D74B4574A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10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A78657"/>
          </a:solidFill>
          <a:ln w="34925">
            <a:solidFill>
              <a:srgbClr val="A78657"/>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84BC0500-17BD-4660-A083-A1EC5DA447E2}"/>
              </a:ext>
            </a:extLst>
          </p:cNvPr>
          <p:cNvSpPr>
            <a:spLocks noGrp="1"/>
          </p:cNvSpPr>
          <p:nvPr>
            <p:ph idx="1"/>
          </p:nvPr>
        </p:nvSpPr>
        <p:spPr>
          <a:xfrm>
            <a:off x="4643858" y="3921756"/>
            <a:ext cx="7176411" cy="2608020"/>
          </a:xfrm>
        </p:spPr>
        <p:txBody>
          <a:bodyPr vert="horz" lIns="91440" tIns="45720" rIns="91440" bIns="45720" rtlCol="0" anchor="t">
            <a:normAutofit/>
          </a:bodyPr>
          <a:lstStyle/>
          <a:p>
            <a:pPr>
              <a:lnSpc>
                <a:spcPct val="100000"/>
              </a:lnSpc>
            </a:pPr>
            <a:r>
              <a:rPr lang="it-IT" sz="2400" b="1" dirty="0">
                <a:latin typeface="Calibri"/>
                <a:cs typeface="Calibri"/>
              </a:rPr>
              <a:t>Fibre a contrazione rapida -&gt;</a:t>
            </a:r>
            <a:r>
              <a:rPr lang="it-IT" sz="2400" dirty="0">
                <a:latin typeface="Calibri"/>
                <a:cs typeface="Calibri"/>
              </a:rPr>
              <a:t> chiamate anche fibre di tipo 2 o bianche, si affaticano prima rispetto alle precedenti, generano contrazioni brevi e veloci sfruttando il lavoro anaerobio, utilizzano il glicogeno e sono tipiche del velocista/centometrista che svolge un lavoro di velocità.</a:t>
            </a:r>
            <a:endParaRPr lang="it-IT" sz="2400">
              <a:ea typeface="+mn-lt"/>
              <a:cs typeface="+mn-lt"/>
            </a:endParaRPr>
          </a:p>
          <a:p>
            <a:pPr>
              <a:lnSpc>
                <a:spcPct val="100000"/>
              </a:lnSpc>
            </a:pPr>
            <a:endParaRPr lang="it-IT" sz="2400" dirty="0"/>
          </a:p>
        </p:txBody>
      </p:sp>
      <p:pic>
        <p:nvPicPr>
          <p:cNvPr id="5" name="Immagine 5" descr="Immagine che contiene terra, esterni, mammifero, spiaggia&#10;&#10;Descrizione generata automaticamente">
            <a:extLst>
              <a:ext uri="{FF2B5EF4-FFF2-40B4-BE49-F238E27FC236}">
                <a16:creationId xmlns="" xmlns:a16="http://schemas.microsoft.com/office/drawing/2014/main" id="{0C86D1C1-E97C-799D-608B-FFB776C5CA87}"/>
              </a:ext>
            </a:extLst>
          </p:cNvPr>
          <p:cNvPicPr>
            <a:picLocks noChangeAspect="1"/>
          </p:cNvPicPr>
          <p:nvPr/>
        </p:nvPicPr>
        <p:blipFill>
          <a:blip r:embed="rId4"/>
          <a:stretch>
            <a:fillRect/>
          </a:stretch>
        </p:blipFill>
        <p:spPr>
          <a:xfrm>
            <a:off x="5019637" y="732114"/>
            <a:ext cx="6195207" cy="2970154"/>
          </a:xfrm>
          <a:prstGeom prst="rect">
            <a:avLst/>
          </a:prstGeom>
        </p:spPr>
      </p:pic>
    </p:spTree>
    <p:extLst>
      <p:ext uri="{BB962C8B-B14F-4D97-AF65-F5344CB8AC3E}">
        <p14:creationId xmlns="" xmlns:p14="http://schemas.microsoft.com/office/powerpoint/2010/main" val="188411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C5BA5D87-22B9-4FA4-94B2-241E9D736334}"/>
              </a:ext>
            </a:extLst>
          </p:cNvPr>
          <p:cNvSpPr>
            <a:spLocks noGrp="1"/>
          </p:cNvSpPr>
          <p:nvPr>
            <p:ph type="title"/>
          </p:nvPr>
        </p:nvSpPr>
        <p:spPr>
          <a:xfrm>
            <a:off x="838200" y="365125"/>
            <a:ext cx="10515600" cy="1325563"/>
          </a:xfrm>
        </p:spPr>
        <p:txBody>
          <a:bodyPr>
            <a:normAutofit/>
          </a:bodyPr>
          <a:lstStyle/>
          <a:p>
            <a:r>
              <a:rPr lang="it-IT" sz="6600"/>
              <a:t>LA GENETICA</a:t>
            </a:r>
          </a:p>
        </p:txBody>
      </p:sp>
      <p:sp>
        <p:nvSpPr>
          <p:cNvPr id="3" name="Segnaposto contenuto 2">
            <a:extLst>
              <a:ext uri="{FF2B5EF4-FFF2-40B4-BE49-F238E27FC236}">
                <a16:creationId xmlns="" xmlns:a16="http://schemas.microsoft.com/office/drawing/2014/main" id="{25C2216D-73D5-4446-BEEA-7B0698E0B7F1}"/>
              </a:ext>
            </a:extLst>
          </p:cNvPr>
          <p:cNvSpPr>
            <a:spLocks noGrp="1"/>
          </p:cNvSpPr>
          <p:nvPr>
            <p:ph idx="1"/>
          </p:nvPr>
        </p:nvSpPr>
        <p:spPr>
          <a:xfrm>
            <a:off x="838200" y="1929384"/>
            <a:ext cx="10515600" cy="4251960"/>
          </a:xfrm>
        </p:spPr>
        <p:txBody>
          <a:bodyPr vert="horz" lIns="91440" tIns="45720" rIns="91440" bIns="45720" rtlCol="0">
            <a:normAutofit/>
          </a:bodyPr>
          <a:lstStyle/>
          <a:p>
            <a:r>
              <a:rPr lang="it-IT">
                <a:latin typeface="Calibri"/>
                <a:cs typeface="Calibri"/>
              </a:rPr>
              <a:t>L’allenamento determina l’aumento del trofismo di alcune fibre rispetto ad altre ma permane alla base una predisposizione genetica individuale e soprattutto di razza. Un fondista/maratoneta potrebbe riuscire a diventare un bravo velocista/centometrista con molto allenamento, mentre viceversa è poco realistico.</a:t>
            </a:r>
            <a:endParaRPr lang="it-IT">
              <a:ea typeface="+mn-lt"/>
              <a:cs typeface="+mn-lt"/>
            </a:endParaRPr>
          </a:p>
          <a:p>
            <a:endParaRPr lang="it-IT"/>
          </a:p>
        </p:txBody>
      </p:sp>
    </p:spTree>
    <p:extLst>
      <p:ext uri="{BB962C8B-B14F-4D97-AF65-F5344CB8AC3E}">
        <p14:creationId xmlns="" xmlns:p14="http://schemas.microsoft.com/office/powerpoint/2010/main" val="80931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4EE16876-9880-4832-B938-8982DAA2A53E}"/>
              </a:ext>
            </a:extLst>
          </p:cNvPr>
          <p:cNvSpPr>
            <a:spLocks noGrp="1"/>
          </p:cNvSpPr>
          <p:nvPr>
            <p:ph type="title"/>
          </p:nvPr>
        </p:nvSpPr>
        <p:spPr>
          <a:xfrm>
            <a:off x="838200" y="365125"/>
            <a:ext cx="10515600" cy="1325563"/>
          </a:xfrm>
        </p:spPr>
        <p:txBody>
          <a:bodyPr>
            <a:normAutofit/>
          </a:bodyPr>
          <a:lstStyle/>
          <a:p>
            <a:r>
              <a:rPr lang="it-IT" sz="6600"/>
              <a:t>L'ALLENAMENTO</a:t>
            </a:r>
          </a:p>
          <a:p>
            <a:endParaRPr lang="it-IT"/>
          </a:p>
        </p:txBody>
      </p:sp>
      <p:sp>
        <p:nvSpPr>
          <p:cNvPr id="3" name="Segnaposto contenuto 2">
            <a:extLst>
              <a:ext uri="{FF2B5EF4-FFF2-40B4-BE49-F238E27FC236}">
                <a16:creationId xmlns="" xmlns:a16="http://schemas.microsoft.com/office/drawing/2014/main" id="{D6307A1E-6CD6-46DB-965C-B6926E0FA4F4}"/>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it-IT">
                <a:latin typeface="Calibri"/>
                <a:cs typeface="Calibri"/>
              </a:rPr>
              <a:t>Un allenamento mirato produce alcuni adattamenti dell’organismo in grado di migliorare la performance, nello specifico citiamo:</a:t>
            </a:r>
          </a:p>
          <a:p>
            <a:r>
              <a:rPr lang="it-IT" b="1">
                <a:latin typeface="Calibri"/>
                <a:cs typeface="Calibri"/>
              </a:rPr>
              <a:t>ADATTAMENTO MUSCOLARE</a:t>
            </a:r>
          </a:p>
          <a:p>
            <a:r>
              <a:rPr lang="it-IT" b="1">
                <a:latin typeface="Calibri"/>
                <a:cs typeface="Calibri"/>
              </a:rPr>
              <a:t>ADATTAMENTO CARDIOVASCOLARE</a:t>
            </a:r>
          </a:p>
          <a:p>
            <a:r>
              <a:rPr lang="it-IT" b="1">
                <a:latin typeface="Calibri"/>
                <a:cs typeface="Calibri"/>
              </a:rPr>
              <a:t>ADATTAMENTO SCHELETRICO</a:t>
            </a:r>
          </a:p>
        </p:txBody>
      </p:sp>
    </p:spTree>
    <p:extLst>
      <p:ext uri="{BB962C8B-B14F-4D97-AF65-F5344CB8AC3E}">
        <p14:creationId xmlns="" xmlns:p14="http://schemas.microsoft.com/office/powerpoint/2010/main" val="366195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7F2B5CE3-C915-47C8-9679-5F1195E10A38}"/>
              </a:ext>
            </a:extLst>
          </p:cNvPr>
          <p:cNvSpPr>
            <a:spLocks noGrp="1"/>
          </p:cNvSpPr>
          <p:nvPr>
            <p:ph type="title"/>
          </p:nvPr>
        </p:nvSpPr>
        <p:spPr>
          <a:xfrm>
            <a:off x="838200" y="365125"/>
            <a:ext cx="10515600" cy="1325563"/>
          </a:xfrm>
        </p:spPr>
        <p:txBody>
          <a:bodyPr>
            <a:normAutofit/>
          </a:bodyPr>
          <a:lstStyle/>
          <a:p>
            <a:r>
              <a:rPr lang="it-IT" sz="6600"/>
              <a:t>L'ALLENAMENTO</a:t>
            </a:r>
          </a:p>
        </p:txBody>
      </p:sp>
      <p:sp>
        <p:nvSpPr>
          <p:cNvPr id="3" name="Segnaposto contenuto 2">
            <a:extLst>
              <a:ext uri="{FF2B5EF4-FFF2-40B4-BE49-F238E27FC236}">
                <a16:creationId xmlns="" xmlns:a16="http://schemas.microsoft.com/office/drawing/2014/main" id="{18DEC949-4267-44D8-85B8-D82F5550FCBD}"/>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pPr algn="just">
              <a:lnSpc>
                <a:spcPct val="107000"/>
              </a:lnSpc>
              <a:spcBef>
                <a:spcPts val="0"/>
              </a:spcBef>
              <a:spcAft>
                <a:spcPts val="800"/>
              </a:spcAft>
            </a:pPr>
            <a:r>
              <a:rPr lang="it-IT" b="1" dirty="0">
                <a:latin typeface="Calibri"/>
                <a:cs typeface="Calibri"/>
              </a:rPr>
              <a:t>Adattamento muscolare</a:t>
            </a:r>
            <a:r>
              <a:rPr lang="it-IT" dirty="0">
                <a:latin typeface="Calibri"/>
                <a:cs typeface="Calibri"/>
              </a:rPr>
              <a:t>: il trofismo muscolare (ovvero la crescita del muscolo) aumenta la forza e la capacità all’esercizio fisico stesso.</a:t>
            </a:r>
            <a:endParaRPr lang="en-US" dirty="0">
              <a:ea typeface="+mn-lt"/>
              <a:cs typeface="+mn-lt"/>
            </a:endParaRPr>
          </a:p>
          <a:p>
            <a:pPr algn="just">
              <a:lnSpc>
                <a:spcPct val="107000"/>
              </a:lnSpc>
              <a:spcBef>
                <a:spcPts val="0"/>
              </a:spcBef>
              <a:spcAft>
                <a:spcPts val="800"/>
              </a:spcAft>
            </a:pPr>
            <a:r>
              <a:rPr lang="it-IT" b="1" dirty="0">
                <a:latin typeface="Calibri"/>
                <a:cs typeface="Calibri"/>
              </a:rPr>
              <a:t>Adattamento cardiovascolare</a:t>
            </a:r>
            <a:r>
              <a:rPr lang="it-IT" dirty="0">
                <a:latin typeface="Calibri"/>
                <a:cs typeface="Calibri"/>
              </a:rPr>
              <a:t>: occorrono 4-6 settimane di allenamento mirato per ottenere questo tipo di adattamento. È coinvolto il cuore che aumenta di dimensione, riduce la frequenza cardiaca a riposo (infatti in cani da lavoro e sportivi si contano 60 battiti al minuto rispetto agli 80/100 fisiologici dei cani in genere), aumentano i capillari e il volume sanguigno in quanto è necessario un trasporto più efficace di nutrienti e prodotti di scarto.</a:t>
            </a:r>
            <a:endParaRPr lang="en-US" dirty="0">
              <a:ea typeface="+mn-lt"/>
              <a:cs typeface="+mn-lt"/>
            </a:endParaRPr>
          </a:p>
          <a:p>
            <a:endParaRPr lang="it-IT"/>
          </a:p>
        </p:txBody>
      </p:sp>
    </p:spTree>
    <p:extLst>
      <p:ext uri="{BB962C8B-B14F-4D97-AF65-F5344CB8AC3E}">
        <p14:creationId xmlns="" xmlns:p14="http://schemas.microsoft.com/office/powerpoint/2010/main" val="1264757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F081F58C-6E13-4EE2-85C7-27FF3E7A7D0B}"/>
              </a:ext>
            </a:extLst>
          </p:cNvPr>
          <p:cNvSpPr>
            <a:spLocks noGrp="1"/>
          </p:cNvSpPr>
          <p:nvPr>
            <p:ph type="title"/>
          </p:nvPr>
        </p:nvSpPr>
        <p:spPr>
          <a:xfrm>
            <a:off x="838200" y="365125"/>
            <a:ext cx="10515600" cy="1325563"/>
          </a:xfrm>
        </p:spPr>
        <p:txBody>
          <a:bodyPr>
            <a:normAutofit/>
          </a:bodyPr>
          <a:lstStyle/>
          <a:p>
            <a:r>
              <a:rPr lang="it-IT" sz="6600"/>
              <a:t>L'ALLENAMENTO</a:t>
            </a:r>
          </a:p>
        </p:txBody>
      </p:sp>
      <p:sp>
        <p:nvSpPr>
          <p:cNvPr id="3" name="Segnaposto contenuto 2">
            <a:extLst>
              <a:ext uri="{FF2B5EF4-FFF2-40B4-BE49-F238E27FC236}">
                <a16:creationId xmlns="" xmlns:a16="http://schemas.microsoft.com/office/drawing/2014/main" id="{8BBC92E0-D8DE-495A-B9BC-F3755A2868EC}"/>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285750" indent="-285750" algn="just">
              <a:lnSpc>
                <a:spcPct val="107000"/>
              </a:lnSpc>
              <a:spcBef>
                <a:spcPts val="0"/>
              </a:spcBef>
              <a:spcAft>
                <a:spcPts val="800"/>
              </a:spcAft>
              <a:buFont typeface="Wingdings,Sans-Serif" panose="020B0604020202020204" pitchFamily="34" charset="0"/>
              <a:buChar char="§"/>
            </a:pPr>
            <a:r>
              <a:rPr lang="it-IT" b="1">
                <a:latin typeface="Calibri"/>
                <a:cs typeface="Calibri"/>
              </a:rPr>
              <a:t>Adattamento scheletrico</a:t>
            </a:r>
            <a:r>
              <a:rPr lang="it-IT">
                <a:latin typeface="Calibri"/>
                <a:cs typeface="Calibri"/>
              </a:rPr>
              <a:t>: avviene un rimodellamento della struttura ossea per ottenere il quale servono 2-4 mesi di allenamento.</a:t>
            </a:r>
            <a:endParaRPr lang="en-US">
              <a:ea typeface="+mn-lt"/>
              <a:cs typeface="+mn-lt"/>
            </a:endParaRPr>
          </a:p>
          <a:p>
            <a:endParaRPr lang="it-IT"/>
          </a:p>
        </p:txBody>
      </p:sp>
    </p:spTree>
    <p:extLst>
      <p:ext uri="{BB962C8B-B14F-4D97-AF65-F5344CB8AC3E}">
        <p14:creationId xmlns="" xmlns:p14="http://schemas.microsoft.com/office/powerpoint/2010/main" val="34252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BD138205-18FE-4580-839C-81846955577E}"/>
              </a:ext>
            </a:extLst>
          </p:cNvPr>
          <p:cNvSpPr>
            <a:spLocks noGrp="1"/>
          </p:cNvSpPr>
          <p:nvPr>
            <p:ph type="title"/>
          </p:nvPr>
        </p:nvSpPr>
        <p:spPr>
          <a:xfrm>
            <a:off x="5297762" y="266554"/>
            <a:ext cx="6251110" cy="1783080"/>
          </a:xfrm>
        </p:spPr>
        <p:txBody>
          <a:bodyPr anchor="b">
            <a:normAutofit/>
          </a:bodyPr>
          <a:lstStyle/>
          <a:p>
            <a:pPr>
              <a:lnSpc>
                <a:spcPct val="90000"/>
              </a:lnSpc>
            </a:pPr>
            <a:r>
              <a:rPr lang="it-IT" sz="5000"/>
              <a:t>CACCIA : ATTIVITA' DI RESISTENZA</a:t>
            </a:r>
          </a:p>
        </p:txBody>
      </p:sp>
      <p:sp>
        <p:nvSpPr>
          <p:cNvPr id="24"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6A95E"/>
          </a:solidFill>
          <a:ln w="38100" cap="rnd">
            <a:solidFill>
              <a:srgbClr val="A6A95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D1C10F09-3A2E-4FA1-80E9-A5A23660DB67}"/>
              </a:ext>
            </a:extLst>
          </p:cNvPr>
          <p:cNvSpPr>
            <a:spLocks noGrp="1"/>
          </p:cNvSpPr>
          <p:nvPr>
            <p:ph idx="1"/>
          </p:nvPr>
        </p:nvSpPr>
        <p:spPr>
          <a:xfrm>
            <a:off x="5224694" y="2633556"/>
            <a:ext cx="6626890" cy="3890959"/>
          </a:xfrm>
        </p:spPr>
        <p:txBody>
          <a:bodyPr vert="horz" lIns="91440" tIns="45720" rIns="91440" bIns="45720" rtlCol="0" anchor="t">
            <a:noAutofit/>
          </a:bodyPr>
          <a:lstStyle/>
          <a:p>
            <a:pPr>
              <a:lnSpc>
                <a:spcPct val="100000"/>
              </a:lnSpc>
            </a:pPr>
            <a:r>
              <a:rPr lang="it-IT" sz="2000" dirty="0">
                <a:latin typeface="Calibri"/>
                <a:cs typeface="Calibri"/>
              </a:rPr>
              <a:t>Secondo uno studio effettuato sull’</a:t>
            </a:r>
            <a:r>
              <a:rPr lang="it-IT" sz="2000" dirty="0" err="1">
                <a:latin typeface="Calibri"/>
                <a:cs typeface="Calibri"/>
              </a:rPr>
              <a:t>Iditarod</a:t>
            </a:r>
            <a:r>
              <a:rPr lang="it-IT" sz="2000" dirty="0">
                <a:latin typeface="Calibri"/>
                <a:cs typeface="Calibri"/>
              </a:rPr>
              <a:t>, dal 1973 oggi i cani hanno dimezzato i tempi delle loro prestazioni sportive. È successo analogamente anche nelle prestazioni umane: i tempi di percorrenza degli 800 metri negli ultimi 100 anni sono notevolmente migliorati. Il merito va attribuito alla conoscenza sempre più specialistica dei tre fattori sopra citati (ambiente, genetica, allenamento).</a:t>
            </a:r>
            <a:endParaRPr lang="it-IT" sz="2000">
              <a:ea typeface="+mn-lt"/>
              <a:cs typeface="+mn-lt"/>
            </a:endParaRPr>
          </a:p>
          <a:p>
            <a:pPr>
              <a:lnSpc>
                <a:spcPct val="100000"/>
              </a:lnSpc>
            </a:pPr>
            <a:r>
              <a:rPr lang="it-IT" sz="2000" dirty="0">
                <a:latin typeface="Calibri"/>
                <a:cs typeface="Calibri"/>
              </a:rPr>
              <a:t>In base al tipo di lavoro che si prende in considerazione cambia l’utilizzo dei nutrienti essenziali (carboidrati, lipidi, proteine) e le percentuali da includere in una dieta bilanciata e mirata. </a:t>
            </a:r>
            <a:endParaRPr lang="it-IT" sz="2000">
              <a:ea typeface="+mn-lt"/>
              <a:cs typeface="+mn-lt"/>
            </a:endParaRPr>
          </a:p>
          <a:p>
            <a:pPr>
              <a:lnSpc>
                <a:spcPct val="100000"/>
              </a:lnSpc>
            </a:pPr>
            <a:endParaRPr lang="it-IT" sz="1800">
              <a:latin typeface="Calibri"/>
              <a:cs typeface="Calibri"/>
            </a:endParaRPr>
          </a:p>
          <a:p>
            <a:pPr>
              <a:lnSpc>
                <a:spcPct val="100000"/>
              </a:lnSpc>
            </a:pPr>
            <a:endParaRPr lang="it-IT" sz="1800"/>
          </a:p>
        </p:txBody>
      </p:sp>
      <p:pic>
        <p:nvPicPr>
          <p:cNvPr id="4" name="Immagine 4" descr="Immagine che contiene erba, cane, esterni, albero&#10;&#10;Descrizione generata automaticamente">
            <a:extLst>
              <a:ext uri="{FF2B5EF4-FFF2-40B4-BE49-F238E27FC236}">
                <a16:creationId xmlns="" xmlns:a16="http://schemas.microsoft.com/office/drawing/2014/main" id="{415AD3D0-56C5-B591-FDEE-860CEFFC3E2B}"/>
              </a:ext>
            </a:extLst>
          </p:cNvPr>
          <p:cNvPicPr>
            <a:picLocks noChangeAspect="1"/>
          </p:cNvPicPr>
          <p:nvPr/>
        </p:nvPicPr>
        <p:blipFill rotWithShape="1">
          <a:blip r:embed="rId2"/>
          <a:srcRect l="33905" r="2076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 xmlns:p14="http://schemas.microsoft.com/office/powerpoint/2010/main" val="400088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3E1DBEA-31FC-490C-83FE-8E211B75CE7A}"/>
              </a:ext>
            </a:extLst>
          </p:cNvPr>
          <p:cNvSpPr>
            <a:spLocks noGrp="1"/>
          </p:cNvSpPr>
          <p:nvPr>
            <p:ph type="title"/>
          </p:nvPr>
        </p:nvSpPr>
        <p:spPr/>
        <p:txBody>
          <a:bodyPr>
            <a:normAutofit/>
          </a:bodyPr>
          <a:lstStyle/>
          <a:p>
            <a:r>
              <a:rPr lang="it-IT" sz="6600"/>
              <a:t>IL CANE DA LAVORO</a:t>
            </a:r>
          </a:p>
        </p:txBody>
      </p:sp>
      <p:sp>
        <p:nvSpPr>
          <p:cNvPr id="3" name="Segnaposto contenuto 2">
            <a:extLst>
              <a:ext uri="{FF2B5EF4-FFF2-40B4-BE49-F238E27FC236}">
                <a16:creationId xmlns="" xmlns:a16="http://schemas.microsoft.com/office/drawing/2014/main" id="{7B6ECDB0-8556-428A-A685-408B9C87D897}"/>
              </a:ext>
            </a:extLst>
          </p:cNvPr>
          <p:cNvSpPr>
            <a:spLocks noGrp="1"/>
          </p:cNvSpPr>
          <p:nvPr>
            <p:ph sz="half" idx="1"/>
          </p:nvPr>
        </p:nvSpPr>
        <p:spPr/>
        <p:txBody>
          <a:bodyPr vert="horz" lIns="91440" tIns="45720" rIns="91440" bIns="45720" rtlCol="0" anchor="t">
            <a:noAutofit/>
          </a:bodyPr>
          <a:lstStyle/>
          <a:p>
            <a:pPr algn="just">
              <a:lnSpc>
                <a:spcPct val="107000"/>
              </a:lnSpc>
              <a:spcBef>
                <a:spcPts val="0"/>
              </a:spcBef>
              <a:spcAft>
                <a:spcPts val="800"/>
              </a:spcAft>
            </a:pPr>
            <a:r>
              <a:rPr lang="it-IT" sz="2400" dirty="0">
                <a:latin typeface="Calibri"/>
                <a:cs typeface="Calibri"/>
              </a:rPr>
              <a:t>Non esiste al mondo una macchina in grado di superare l’efficienza, il dinamismo e la perseveranza dei cani da lavoro.</a:t>
            </a:r>
            <a:endParaRPr lang="en-US" sz="2400">
              <a:ea typeface="+mn-lt"/>
              <a:cs typeface="+mn-lt"/>
            </a:endParaRPr>
          </a:p>
          <a:p>
            <a:pPr algn="just">
              <a:lnSpc>
                <a:spcPct val="107000"/>
              </a:lnSpc>
              <a:spcBef>
                <a:spcPts val="0"/>
              </a:spcBef>
              <a:spcAft>
                <a:spcPts val="800"/>
              </a:spcAft>
            </a:pPr>
            <a:r>
              <a:rPr lang="it-IT" sz="2400" dirty="0">
                <a:latin typeface="Calibri"/>
                <a:cs typeface="Calibri"/>
              </a:rPr>
              <a:t>Quali  sono i fattori che contribuiscono a determinare la resa della prestazione del cane?</a:t>
            </a:r>
            <a:endParaRPr lang="en-US" sz="2400">
              <a:ea typeface="+mn-lt"/>
              <a:cs typeface="+mn-lt"/>
            </a:endParaRPr>
          </a:p>
          <a:p>
            <a:pPr marL="342900" indent="-342900" algn="just">
              <a:lnSpc>
                <a:spcPct val="107000"/>
              </a:lnSpc>
              <a:spcBef>
                <a:spcPts val="0"/>
              </a:spcBef>
              <a:spcAft>
                <a:spcPts val="800"/>
              </a:spcAft>
              <a:buAutoNum type="arabicPeriod"/>
            </a:pPr>
            <a:r>
              <a:rPr lang="it-IT" sz="2400" dirty="0">
                <a:latin typeface="Calibri"/>
                <a:cs typeface="Calibri"/>
              </a:rPr>
              <a:t>L’ambiente;</a:t>
            </a:r>
            <a:endParaRPr lang="en-US" sz="2400">
              <a:ea typeface="+mn-lt"/>
              <a:cs typeface="+mn-lt"/>
            </a:endParaRPr>
          </a:p>
          <a:p>
            <a:pPr marL="342900" indent="-342900" algn="just">
              <a:lnSpc>
                <a:spcPct val="107000"/>
              </a:lnSpc>
              <a:spcBef>
                <a:spcPts val="0"/>
              </a:spcBef>
              <a:spcAft>
                <a:spcPts val="800"/>
              </a:spcAft>
              <a:buAutoNum type="arabicPeriod"/>
            </a:pPr>
            <a:r>
              <a:rPr lang="it-IT" sz="2400" dirty="0">
                <a:latin typeface="Calibri"/>
                <a:cs typeface="Calibri"/>
              </a:rPr>
              <a:t>La genetica;</a:t>
            </a:r>
            <a:endParaRPr lang="en-US" sz="2400">
              <a:ea typeface="+mn-lt"/>
              <a:cs typeface="+mn-lt"/>
            </a:endParaRPr>
          </a:p>
          <a:p>
            <a:pPr marL="342900" indent="-342900" algn="just">
              <a:lnSpc>
                <a:spcPct val="107000"/>
              </a:lnSpc>
              <a:spcBef>
                <a:spcPts val="0"/>
              </a:spcBef>
              <a:spcAft>
                <a:spcPts val="800"/>
              </a:spcAft>
              <a:buAutoNum type="arabicPeriod"/>
            </a:pPr>
            <a:r>
              <a:rPr lang="it-IT" sz="2400" dirty="0">
                <a:latin typeface="Calibri"/>
                <a:cs typeface="Calibri"/>
              </a:rPr>
              <a:t>L’allenamento.</a:t>
            </a:r>
            <a:endParaRPr lang="en-US" sz="2400">
              <a:ea typeface="+mn-lt"/>
              <a:cs typeface="+mn-lt"/>
            </a:endParaRPr>
          </a:p>
          <a:p>
            <a:endParaRPr lang="it-IT" sz="2400" dirty="0"/>
          </a:p>
        </p:txBody>
      </p:sp>
      <p:sp>
        <p:nvSpPr>
          <p:cNvPr id="4" name="Segnaposto contenuto 3">
            <a:extLst>
              <a:ext uri="{FF2B5EF4-FFF2-40B4-BE49-F238E27FC236}">
                <a16:creationId xmlns="" xmlns:a16="http://schemas.microsoft.com/office/drawing/2014/main" id="{394362E7-23B2-8439-0AE5-76206B892D13}"/>
              </a:ext>
            </a:extLst>
          </p:cNvPr>
          <p:cNvSpPr>
            <a:spLocks noGrp="1"/>
          </p:cNvSpPr>
          <p:nvPr>
            <p:ph sz="half" idx="2"/>
          </p:nvPr>
        </p:nvSpPr>
        <p:spPr/>
        <p:txBody>
          <a:bodyPr/>
          <a:lstStyle/>
          <a:p>
            <a:endParaRPr lang="it-IT"/>
          </a:p>
        </p:txBody>
      </p:sp>
      <p:pic>
        <p:nvPicPr>
          <p:cNvPr id="5" name="Immagine 4" descr="Immagine che contiene erba, cane, esterni, campo&#10;&#10;Descrizione generata automaticamente">
            <a:extLst>
              <a:ext uri="{FF2B5EF4-FFF2-40B4-BE49-F238E27FC236}">
                <a16:creationId xmlns="" xmlns:a16="http://schemas.microsoft.com/office/drawing/2014/main" id="{54A8B701-1EB6-9B02-A1FF-935D7391571C}"/>
              </a:ext>
            </a:extLst>
          </p:cNvPr>
          <p:cNvPicPr>
            <a:picLocks noChangeAspect="1"/>
          </p:cNvPicPr>
          <p:nvPr/>
        </p:nvPicPr>
        <p:blipFill>
          <a:blip r:embed="rId2"/>
          <a:stretch>
            <a:fillRect/>
          </a:stretch>
        </p:blipFill>
        <p:spPr>
          <a:xfrm>
            <a:off x="6259465" y="1924348"/>
            <a:ext cx="4897301" cy="3284585"/>
          </a:xfrm>
          <a:prstGeom prst="rect">
            <a:avLst/>
          </a:prstGeom>
        </p:spPr>
      </p:pic>
    </p:spTree>
    <p:extLst>
      <p:ext uri="{BB962C8B-B14F-4D97-AF65-F5344CB8AC3E}">
        <p14:creationId xmlns="" xmlns:p14="http://schemas.microsoft.com/office/powerpoint/2010/main" val="3633261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90BEDF54-0BC4-44D8-96FA-0B8260FDE979}"/>
              </a:ext>
            </a:extLst>
          </p:cNvPr>
          <p:cNvSpPr>
            <a:spLocks noGrp="1"/>
          </p:cNvSpPr>
          <p:nvPr>
            <p:ph type="title"/>
          </p:nvPr>
        </p:nvSpPr>
        <p:spPr>
          <a:xfrm>
            <a:off x="838200" y="365125"/>
            <a:ext cx="10515600" cy="1325563"/>
          </a:xfrm>
        </p:spPr>
        <p:txBody>
          <a:bodyPr>
            <a:normAutofit fontScale="90000"/>
          </a:bodyPr>
          <a:lstStyle/>
          <a:p>
            <a:endParaRPr lang="it-IT" sz="6600"/>
          </a:p>
          <a:p>
            <a:r>
              <a:rPr lang="it-IT">
                <a:ea typeface="+mj-lt"/>
                <a:cs typeface="+mj-lt"/>
              </a:rPr>
              <a:t>CACCIA : ATTIVITA' DI RESISTENZA</a:t>
            </a:r>
          </a:p>
          <a:p>
            <a:endParaRPr lang="it-IT"/>
          </a:p>
        </p:txBody>
      </p:sp>
      <p:sp>
        <p:nvSpPr>
          <p:cNvPr id="3" name="Segnaposto contenuto 2">
            <a:extLst>
              <a:ext uri="{FF2B5EF4-FFF2-40B4-BE49-F238E27FC236}">
                <a16:creationId xmlns="" xmlns:a16="http://schemas.microsoft.com/office/drawing/2014/main" id="{1CDEDBA7-43D2-4BCD-977D-C30694A2247A}"/>
              </a:ext>
            </a:extLst>
          </p:cNvPr>
          <p:cNvSpPr>
            <a:spLocks noGrp="1"/>
          </p:cNvSpPr>
          <p:nvPr>
            <p:ph idx="1"/>
          </p:nvPr>
        </p:nvSpPr>
        <p:spPr>
          <a:xfrm>
            <a:off x="838200" y="1929384"/>
            <a:ext cx="10515600" cy="4251960"/>
          </a:xfrm>
        </p:spPr>
        <p:txBody>
          <a:bodyPr vert="horz" lIns="91440" tIns="45720" rIns="91440" bIns="45720" rtlCol="0" anchor="t">
            <a:normAutofit fontScale="92500"/>
          </a:bodyPr>
          <a:lstStyle/>
          <a:p>
            <a:pPr algn="just">
              <a:lnSpc>
                <a:spcPct val="107000"/>
              </a:lnSpc>
              <a:spcBef>
                <a:spcPts val="0"/>
              </a:spcBef>
              <a:spcAft>
                <a:spcPts val="800"/>
              </a:spcAft>
            </a:pPr>
            <a:r>
              <a:rPr lang="it-IT" dirty="0">
                <a:latin typeface="Calibri"/>
                <a:cs typeface="Calibri"/>
              </a:rPr>
              <a:t>Negli </a:t>
            </a:r>
            <a:r>
              <a:rPr lang="it-IT" b="1" dirty="0">
                <a:latin typeface="Calibri"/>
                <a:cs typeface="Calibri"/>
              </a:rPr>
              <a:t>esercizi di resistenza</a:t>
            </a:r>
            <a:r>
              <a:rPr lang="it-IT" dirty="0">
                <a:latin typeface="Calibri"/>
                <a:cs typeface="Calibri"/>
              </a:rPr>
              <a:t>, come la caccia, devono essere forniti in maniera preponderante i </a:t>
            </a:r>
            <a:r>
              <a:rPr lang="it-IT" b="1" dirty="0">
                <a:latin typeface="Calibri"/>
                <a:cs typeface="Calibri"/>
              </a:rPr>
              <a:t>lipidi</a:t>
            </a:r>
            <a:r>
              <a:rPr lang="it-IT" dirty="0">
                <a:latin typeface="Calibri"/>
                <a:cs typeface="Calibri"/>
              </a:rPr>
              <a:t>, quale benzina per mantenete il metabolismo aerobio e si dovrebbe ricorre necessariamente a una dieta mista (base di cibo industriale più aggiunta di cibo fresco). Nessun prodotto industriale può raggiungere le percentuali prefissate per coprire i fabbisogni dei soggetti che svolgono questo tipo di lavoro fisico.</a:t>
            </a:r>
            <a:endParaRPr lang="en-US" dirty="0">
              <a:ea typeface="+mn-lt"/>
              <a:cs typeface="+mn-lt"/>
            </a:endParaRPr>
          </a:p>
          <a:p>
            <a:pPr algn="just">
              <a:lnSpc>
                <a:spcPct val="107000"/>
              </a:lnSpc>
              <a:spcBef>
                <a:spcPts val="0"/>
              </a:spcBef>
              <a:spcAft>
                <a:spcPts val="800"/>
              </a:spcAft>
            </a:pPr>
            <a:r>
              <a:rPr lang="it-IT" dirty="0">
                <a:latin typeface="Calibri"/>
                <a:cs typeface="Calibri"/>
              </a:rPr>
              <a:t>Le caratteristiche dell’alimento misto formulato per i cani da caccia in piena attività fisica devono essere indicativamente le seguenti: grassi 50%, proteine 35%, carboidrati 15%.</a:t>
            </a:r>
            <a:endParaRPr lang="en-US" dirty="0">
              <a:ea typeface="+mn-lt"/>
              <a:cs typeface="+mn-lt"/>
            </a:endParaRPr>
          </a:p>
          <a:p>
            <a:endParaRPr lang="it-IT"/>
          </a:p>
        </p:txBody>
      </p:sp>
    </p:spTree>
    <p:extLst>
      <p:ext uri="{BB962C8B-B14F-4D97-AF65-F5344CB8AC3E}">
        <p14:creationId xmlns="" xmlns:p14="http://schemas.microsoft.com/office/powerpoint/2010/main" val="208862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19C98DFC-6974-4DB9-8A75-9F473B4F4247}"/>
              </a:ext>
            </a:extLst>
          </p:cNvPr>
          <p:cNvSpPr>
            <a:spLocks noGrp="1"/>
          </p:cNvSpPr>
          <p:nvPr>
            <p:ph type="title"/>
          </p:nvPr>
        </p:nvSpPr>
        <p:spPr>
          <a:xfrm>
            <a:off x="838200" y="365125"/>
            <a:ext cx="10515600" cy="1325563"/>
          </a:xfrm>
        </p:spPr>
        <p:txBody>
          <a:bodyPr>
            <a:normAutofit fontScale="90000"/>
          </a:bodyPr>
          <a:lstStyle/>
          <a:p>
            <a:endParaRPr lang="it-IT" sz="6600"/>
          </a:p>
          <a:p>
            <a:r>
              <a:rPr lang="it-IT">
                <a:ea typeface="+mj-lt"/>
                <a:cs typeface="+mj-lt"/>
              </a:rPr>
              <a:t>CACCIA : ATTIVITA' DI RESISTENZA</a:t>
            </a:r>
          </a:p>
          <a:p>
            <a:endParaRPr lang="it-IT"/>
          </a:p>
        </p:txBody>
      </p:sp>
      <p:sp>
        <p:nvSpPr>
          <p:cNvPr id="3" name="Segnaposto contenuto 2">
            <a:extLst>
              <a:ext uri="{FF2B5EF4-FFF2-40B4-BE49-F238E27FC236}">
                <a16:creationId xmlns="" xmlns:a16="http://schemas.microsoft.com/office/drawing/2014/main" id="{DE27FCCA-52B2-4110-9CC6-BCFAB9C2327B}"/>
              </a:ext>
            </a:extLst>
          </p:cNvPr>
          <p:cNvSpPr>
            <a:spLocks noGrp="1"/>
          </p:cNvSpPr>
          <p:nvPr>
            <p:ph idx="1"/>
          </p:nvPr>
        </p:nvSpPr>
        <p:spPr>
          <a:xfrm>
            <a:off x="838200" y="1929384"/>
            <a:ext cx="10515600" cy="4251960"/>
          </a:xfrm>
        </p:spPr>
        <p:txBody>
          <a:bodyPr vert="horz" lIns="91440" tIns="45720" rIns="91440" bIns="45720" rtlCol="0" anchor="t">
            <a:normAutofit fontScale="85000" lnSpcReduction="10000"/>
          </a:bodyPr>
          <a:lstStyle/>
          <a:p>
            <a:r>
              <a:rPr lang="it-IT" dirty="0">
                <a:latin typeface="Calibri"/>
                <a:cs typeface="Calibri"/>
              </a:rPr>
              <a:t>Le caratteristiche dell’alimento formulato per i cani da caccia fuori dall’attività fisica devono essere indicativamente le seguenti: grassi 15-20%, proteine 30-35%, carboidrati 45% e risulta sufficiente un valido prodotto industriale. </a:t>
            </a:r>
            <a:endParaRPr lang="it-IT" dirty="0">
              <a:latin typeface="The Hand"/>
              <a:cs typeface="Calibri"/>
            </a:endParaRPr>
          </a:p>
          <a:p>
            <a:r>
              <a:rPr lang="it-IT" dirty="0">
                <a:latin typeface="Calibri"/>
                <a:cs typeface="Calibri"/>
              </a:rPr>
              <a:t>Occorrono alcune settimane affinché il cane si abitui gradualmente al passaggio da una tipologia di alimento all’altra, soprattutto in funzione del cambiamento della materia grassa.</a:t>
            </a:r>
            <a:endParaRPr lang="it-IT" dirty="0">
              <a:latin typeface="The Hand"/>
              <a:cs typeface="Calibri"/>
            </a:endParaRPr>
          </a:p>
          <a:p>
            <a:r>
              <a:rPr lang="it-IT" dirty="0">
                <a:latin typeface="Calibri"/>
                <a:cs typeface="Calibri"/>
              </a:rPr>
              <a:t> Non andrebbero attuati passaggi alimentari drastici e si consiglia fortemente l’utilizzo di un integratore a base di probiotici (fermenti lattici) in questa fase di transizione alimentare e anche per i mesi di attività fisica intensa.</a:t>
            </a:r>
            <a:endParaRPr lang="it-IT">
              <a:ea typeface="+mn-lt"/>
              <a:cs typeface="+mn-lt"/>
            </a:endParaRPr>
          </a:p>
          <a:p>
            <a:endParaRPr lang="it-IT"/>
          </a:p>
        </p:txBody>
      </p:sp>
    </p:spTree>
    <p:extLst>
      <p:ext uri="{BB962C8B-B14F-4D97-AF65-F5344CB8AC3E}">
        <p14:creationId xmlns="" xmlns:p14="http://schemas.microsoft.com/office/powerpoint/2010/main" val="4209592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4A9BD3FC-4488-4D31-A89F-F5326480E169}"/>
              </a:ext>
            </a:extLst>
          </p:cNvPr>
          <p:cNvSpPr>
            <a:spLocks noGrp="1"/>
          </p:cNvSpPr>
          <p:nvPr>
            <p:ph type="title"/>
          </p:nvPr>
        </p:nvSpPr>
        <p:spPr>
          <a:xfrm>
            <a:off x="838200" y="365125"/>
            <a:ext cx="10515600" cy="1325563"/>
          </a:xfrm>
        </p:spPr>
        <p:txBody>
          <a:bodyPr>
            <a:normAutofit fontScale="90000"/>
          </a:bodyPr>
          <a:lstStyle/>
          <a:p>
            <a:endParaRPr lang="it-IT" sz="6600"/>
          </a:p>
          <a:p>
            <a:r>
              <a:rPr lang="it-IT">
                <a:ea typeface="+mj-lt"/>
                <a:cs typeface="+mj-lt"/>
              </a:rPr>
              <a:t>CACCIA : ATTIVITA' DI RESISTENZA</a:t>
            </a:r>
          </a:p>
          <a:p>
            <a:endParaRPr lang="it-IT"/>
          </a:p>
        </p:txBody>
      </p:sp>
      <p:sp>
        <p:nvSpPr>
          <p:cNvPr id="3" name="Segnaposto contenuto 2">
            <a:extLst>
              <a:ext uri="{FF2B5EF4-FFF2-40B4-BE49-F238E27FC236}">
                <a16:creationId xmlns="" xmlns:a16="http://schemas.microsoft.com/office/drawing/2014/main" id="{4DFD9509-8D15-4B64-9891-DA5DB6D23F40}"/>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r>
              <a:rPr lang="it-IT" dirty="0">
                <a:latin typeface="Calibri"/>
                <a:cs typeface="Calibri"/>
              </a:rPr>
              <a:t>La specie canina risulta evolutivamente più atletica e più resistente alla fatica fisica rispetto all’uomo o al cavallo, tuttavia nella quotidianità i cani sfruttano solo fino al 50% del loro potenziale fisico, a  meno di svolgere alcune attività particolari, come la caccia.</a:t>
            </a:r>
            <a:endParaRPr lang="it-IT" dirty="0">
              <a:latin typeface="The Hand"/>
              <a:cs typeface="Calibri"/>
            </a:endParaRPr>
          </a:p>
          <a:p>
            <a:r>
              <a:rPr lang="it-IT" dirty="0">
                <a:latin typeface="Calibri"/>
                <a:cs typeface="Calibri"/>
              </a:rPr>
              <a:t>L’efficacia della prestazione dipende certamente da un’alimentazione atta al soddisfacimento del fabbisogno ma anche dall’anatomia e dalla taglia del cane: un cane di taglia piccola, in proporzione, faticherà maggiormente a percorrere la stessa distanza rispetto ad un cane di taglia grande.</a:t>
            </a:r>
            <a:endParaRPr lang="it-IT">
              <a:ea typeface="+mn-lt"/>
              <a:cs typeface="+mn-lt"/>
            </a:endParaRPr>
          </a:p>
          <a:p>
            <a:endParaRPr lang="it-IT"/>
          </a:p>
        </p:txBody>
      </p:sp>
    </p:spTree>
    <p:extLst>
      <p:ext uri="{BB962C8B-B14F-4D97-AF65-F5344CB8AC3E}">
        <p14:creationId xmlns="" xmlns:p14="http://schemas.microsoft.com/office/powerpoint/2010/main" val="1168967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4">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E53F598C-B74D-491A-B06B-A2A070D55C72}"/>
              </a:ext>
            </a:extLst>
          </p:cNvPr>
          <p:cNvSpPr>
            <a:spLocks noGrp="1"/>
          </p:cNvSpPr>
          <p:nvPr>
            <p:ph type="title"/>
          </p:nvPr>
        </p:nvSpPr>
        <p:spPr>
          <a:xfrm>
            <a:off x="628650" y="323851"/>
            <a:ext cx="10984992" cy="1920604"/>
          </a:xfrm>
        </p:spPr>
        <p:txBody>
          <a:bodyPr anchor="b">
            <a:normAutofit/>
          </a:bodyPr>
          <a:lstStyle/>
          <a:p>
            <a:pPr>
              <a:lnSpc>
                <a:spcPct val="90000"/>
              </a:lnSpc>
            </a:pPr>
            <a:r>
              <a:rPr lang="it-IT" sz="4500" b="1" dirty="0">
                <a:ea typeface="+mj-lt"/>
                <a:cs typeface="+mj-lt"/>
              </a:rPr>
              <a:t>PROBLEMI O EFFETTI COLLATERALI DEL CANE ATLETA</a:t>
            </a:r>
            <a:endParaRPr lang="it-IT" sz="4500" dirty="0">
              <a:ea typeface="+mj-lt"/>
              <a:cs typeface="+mj-lt"/>
            </a:endParaRPr>
          </a:p>
          <a:p>
            <a:pPr>
              <a:lnSpc>
                <a:spcPct val="90000"/>
              </a:lnSpc>
            </a:pPr>
            <a:endParaRPr lang="it-IT" sz="4500" dirty="0"/>
          </a:p>
        </p:txBody>
      </p:sp>
      <p:sp>
        <p:nvSpPr>
          <p:cNvPr id="35"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4A55D"/>
          </a:solidFill>
          <a:ln w="38100" cap="rnd">
            <a:solidFill>
              <a:srgbClr val="D4A55D"/>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2480342E-5D11-44DC-AB1B-879A0C96E88F}"/>
              </a:ext>
            </a:extLst>
          </p:cNvPr>
          <p:cNvSpPr>
            <a:spLocks noGrp="1"/>
          </p:cNvSpPr>
          <p:nvPr>
            <p:ph idx="1"/>
          </p:nvPr>
        </p:nvSpPr>
        <p:spPr>
          <a:xfrm>
            <a:off x="572493" y="2071316"/>
            <a:ext cx="6713552" cy="4119172"/>
          </a:xfrm>
        </p:spPr>
        <p:txBody>
          <a:bodyPr vert="horz" lIns="91440" tIns="45720" rIns="91440" bIns="45720" rtlCol="0" anchor="t">
            <a:normAutofit/>
          </a:bodyPr>
          <a:lstStyle/>
          <a:p>
            <a:pPr>
              <a:lnSpc>
                <a:spcPct val="100000"/>
              </a:lnSpc>
              <a:spcBef>
                <a:spcPts val="0"/>
              </a:spcBef>
              <a:spcAft>
                <a:spcPts val="800"/>
              </a:spcAft>
            </a:pPr>
            <a:r>
              <a:rPr lang="it-IT" sz="2000">
                <a:latin typeface="Calibri"/>
                <a:cs typeface="Calibri"/>
              </a:rPr>
              <a:t>L’attività prolungata può indurre nell’animale condizioni di stress metabolico, ossidativo e mentale. </a:t>
            </a:r>
            <a:endParaRPr lang="it-IT" sz="2000">
              <a:ea typeface="+mn-lt"/>
              <a:cs typeface="+mn-lt"/>
            </a:endParaRPr>
          </a:p>
          <a:p>
            <a:pPr>
              <a:lnSpc>
                <a:spcPct val="100000"/>
              </a:lnSpc>
              <a:spcBef>
                <a:spcPts val="0"/>
              </a:spcBef>
              <a:spcAft>
                <a:spcPts val="800"/>
              </a:spcAft>
            </a:pPr>
            <a:r>
              <a:rPr lang="it-IT" sz="2000">
                <a:latin typeface="Calibri"/>
                <a:cs typeface="Calibri"/>
              </a:rPr>
              <a:t>L’attività intensa può comportare per il corpo uno stress acuto, generando alcuni problemi o effetti collaterali tra cui:</a:t>
            </a:r>
            <a:endParaRPr lang="en-US" sz="2000">
              <a:ea typeface="+mn-lt"/>
              <a:cs typeface="+mn-lt"/>
            </a:endParaRPr>
          </a:p>
          <a:p>
            <a:pPr>
              <a:lnSpc>
                <a:spcPct val="100000"/>
              </a:lnSpc>
              <a:spcBef>
                <a:spcPts val="0"/>
              </a:spcBef>
              <a:spcAft>
                <a:spcPts val="800"/>
              </a:spcAft>
            </a:pPr>
            <a:r>
              <a:rPr lang="it-IT" sz="2000" b="1">
                <a:latin typeface="Calibri"/>
                <a:cs typeface="Calibri"/>
              </a:rPr>
              <a:t>STRESS DA CALORE</a:t>
            </a:r>
          </a:p>
          <a:p>
            <a:pPr>
              <a:lnSpc>
                <a:spcPct val="100000"/>
              </a:lnSpc>
              <a:spcBef>
                <a:spcPts val="0"/>
              </a:spcBef>
              <a:spcAft>
                <a:spcPts val="800"/>
              </a:spcAft>
            </a:pPr>
            <a:r>
              <a:rPr lang="it-IT" sz="2000" b="1">
                <a:latin typeface="Calibri"/>
                <a:cs typeface="Calibri"/>
              </a:rPr>
              <a:t>RABDOMIOLISI DASFORZO</a:t>
            </a:r>
          </a:p>
          <a:p>
            <a:pPr>
              <a:lnSpc>
                <a:spcPct val="100000"/>
              </a:lnSpc>
              <a:spcBef>
                <a:spcPts val="0"/>
              </a:spcBef>
              <a:spcAft>
                <a:spcPts val="800"/>
              </a:spcAft>
            </a:pPr>
            <a:r>
              <a:rPr lang="it-IT" sz="2000" b="1">
                <a:latin typeface="Calibri"/>
                <a:cs typeface="Calibri"/>
              </a:rPr>
              <a:t>STRESS GASTROENTERICO</a:t>
            </a:r>
          </a:p>
          <a:p>
            <a:pPr>
              <a:lnSpc>
                <a:spcPct val="100000"/>
              </a:lnSpc>
              <a:spcBef>
                <a:spcPts val="0"/>
              </a:spcBef>
              <a:spcAft>
                <a:spcPts val="800"/>
              </a:spcAft>
            </a:pPr>
            <a:r>
              <a:rPr lang="it-IT" sz="2000" b="1">
                <a:latin typeface="Calibri"/>
                <a:cs typeface="Calibri"/>
              </a:rPr>
              <a:t>DIARREA</a:t>
            </a:r>
          </a:p>
          <a:p>
            <a:pPr>
              <a:lnSpc>
                <a:spcPct val="100000"/>
              </a:lnSpc>
              <a:spcBef>
                <a:spcPts val="0"/>
              </a:spcBef>
              <a:spcAft>
                <a:spcPts val="800"/>
              </a:spcAft>
            </a:pPr>
            <a:r>
              <a:rPr lang="it-IT" sz="2000" b="1">
                <a:latin typeface="Calibri"/>
                <a:cs typeface="Calibri"/>
              </a:rPr>
              <a:t>ULCERE GASTRICHE</a:t>
            </a:r>
          </a:p>
          <a:p>
            <a:pPr>
              <a:lnSpc>
                <a:spcPct val="100000"/>
              </a:lnSpc>
              <a:spcBef>
                <a:spcPts val="0"/>
              </a:spcBef>
              <a:spcAft>
                <a:spcPts val="800"/>
              </a:spcAft>
            </a:pPr>
            <a:r>
              <a:rPr lang="it-IT" sz="2000" b="1">
                <a:latin typeface="Calibri"/>
                <a:cs typeface="Calibri"/>
              </a:rPr>
              <a:t>MORTE IMPROVVISA</a:t>
            </a:r>
          </a:p>
          <a:p>
            <a:pPr>
              <a:lnSpc>
                <a:spcPct val="100000"/>
              </a:lnSpc>
              <a:spcBef>
                <a:spcPts val="0"/>
              </a:spcBef>
              <a:spcAft>
                <a:spcPts val="800"/>
              </a:spcAft>
            </a:pPr>
            <a:endParaRPr lang="it-IT" sz="2000" b="1">
              <a:latin typeface="Calibri"/>
              <a:cs typeface="Calibri"/>
            </a:endParaRPr>
          </a:p>
          <a:p>
            <a:pPr>
              <a:lnSpc>
                <a:spcPct val="100000"/>
              </a:lnSpc>
              <a:spcBef>
                <a:spcPts val="0"/>
              </a:spcBef>
              <a:spcAft>
                <a:spcPts val="800"/>
              </a:spcAft>
            </a:pPr>
            <a:endParaRPr lang="it-IT" sz="2000" b="1">
              <a:latin typeface="Calibri"/>
              <a:cs typeface="Calibri"/>
            </a:endParaRPr>
          </a:p>
          <a:p>
            <a:pPr>
              <a:lnSpc>
                <a:spcPct val="100000"/>
              </a:lnSpc>
            </a:pPr>
            <a:endParaRPr lang="it-IT" sz="2000"/>
          </a:p>
        </p:txBody>
      </p:sp>
      <p:pic>
        <p:nvPicPr>
          <p:cNvPr id="4" name="Immagine 4" descr="Immagine che contiene interni, cane, lenzuola&#10;&#10;Descrizione generata automaticamente">
            <a:extLst>
              <a:ext uri="{FF2B5EF4-FFF2-40B4-BE49-F238E27FC236}">
                <a16:creationId xmlns="" xmlns:a16="http://schemas.microsoft.com/office/drawing/2014/main" id="{2FF70850-0002-09A9-8A16-EE1699C376FD}"/>
              </a:ext>
            </a:extLst>
          </p:cNvPr>
          <p:cNvPicPr>
            <a:picLocks noChangeAspect="1"/>
          </p:cNvPicPr>
          <p:nvPr/>
        </p:nvPicPr>
        <p:blipFill rotWithShape="1">
          <a:blip r:embed="rId2"/>
          <a:srcRect r="35995" b="-1"/>
          <a:stretch/>
        </p:blipFill>
        <p:spPr>
          <a:xfrm>
            <a:off x="7675658" y="2093976"/>
            <a:ext cx="3941064" cy="4096512"/>
          </a:xfrm>
          <a:prstGeom prst="rect">
            <a:avLst/>
          </a:prstGeom>
        </p:spPr>
      </p:pic>
    </p:spTree>
    <p:extLst>
      <p:ext uri="{BB962C8B-B14F-4D97-AF65-F5344CB8AC3E}">
        <p14:creationId xmlns="" xmlns:p14="http://schemas.microsoft.com/office/powerpoint/2010/main" val="280267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 xmlns:a16="http://schemas.microsoft.com/office/drawing/2014/main" id="{A6D37EE4-EA1B-46EE-A54B-5233C63C96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D34B5047-A8A9-4691-9AA2-372C569A9190}"/>
              </a:ext>
            </a:extLst>
          </p:cNvPr>
          <p:cNvSpPr>
            <a:spLocks noGrp="1"/>
          </p:cNvSpPr>
          <p:nvPr>
            <p:ph type="title"/>
          </p:nvPr>
        </p:nvSpPr>
        <p:spPr>
          <a:xfrm>
            <a:off x="572493" y="238539"/>
            <a:ext cx="11047013" cy="1434415"/>
          </a:xfrm>
        </p:spPr>
        <p:txBody>
          <a:bodyPr anchor="b">
            <a:normAutofit fontScale="90000"/>
          </a:bodyPr>
          <a:lstStyle/>
          <a:p>
            <a:pPr>
              <a:lnSpc>
                <a:spcPct val="90000"/>
              </a:lnSpc>
            </a:pPr>
            <a:endParaRPr lang="it-IT" sz="3400"/>
          </a:p>
          <a:p>
            <a:pPr>
              <a:lnSpc>
                <a:spcPct val="90000"/>
              </a:lnSpc>
            </a:pPr>
            <a:r>
              <a:rPr lang="it-IT" sz="3400" b="1">
                <a:latin typeface="Modern Love"/>
                <a:ea typeface="+mj-lt"/>
                <a:cs typeface="Calibri"/>
              </a:rPr>
              <a:t>PROBLEMI O EFFETTI COLLATERALI DEL CANE ATLETA</a:t>
            </a:r>
            <a:endParaRPr lang="it-IT" sz="3400">
              <a:ea typeface="+mj-lt"/>
              <a:cs typeface="+mj-lt"/>
            </a:endParaRPr>
          </a:p>
          <a:p>
            <a:pPr>
              <a:lnSpc>
                <a:spcPct val="90000"/>
              </a:lnSpc>
            </a:pPr>
            <a:endParaRPr lang="it-IT" sz="3400">
              <a:ea typeface="+mj-lt"/>
              <a:cs typeface="+mj-lt"/>
            </a:endParaRPr>
          </a:p>
          <a:p>
            <a:pPr>
              <a:lnSpc>
                <a:spcPct val="90000"/>
              </a:lnSpc>
            </a:pPr>
            <a:endParaRPr lang="it-IT" sz="3400"/>
          </a:p>
        </p:txBody>
      </p:sp>
      <p:sp>
        <p:nvSpPr>
          <p:cNvPr id="30"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A94F2"/>
          </a:solidFill>
          <a:ln w="38100" cap="rnd">
            <a:solidFill>
              <a:srgbClr val="2A94F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descr="Immagine che contiene erba, esterni, cielo, campo&#10;&#10;Descrizione generata automaticamente">
            <a:extLst>
              <a:ext uri="{FF2B5EF4-FFF2-40B4-BE49-F238E27FC236}">
                <a16:creationId xmlns="" xmlns:a16="http://schemas.microsoft.com/office/drawing/2014/main" id="{4BC0077D-00FE-E8EA-8E5C-92F3B5A3F809}"/>
              </a:ext>
            </a:extLst>
          </p:cNvPr>
          <p:cNvPicPr>
            <a:picLocks noChangeAspect="1"/>
          </p:cNvPicPr>
          <p:nvPr/>
        </p:nvPicPr>
        <p:blipFill rotWithShape="1">
          <a:blip r:embed="rId2"/>
          <a:srcRect l="12877" r="23763" b="2"/>
          <a:stretch/>
        </p:blipFill>
        <p:spPr>
          <a:xfrm>
            <a:off x="635122" y="2304768"/>
            <a:ext cx="3453247" cy="3662143"/>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Segnaposto contenuto 2">
            <a:extLst>
              <a:ext uri="{FF2B5EF4-FFF2-40B4-BE49-F238E27FC236}">
                <a16:creationId xmlns="" xmlns:a16="http://schemas.microsoft.com/office/drawing/2014/main" id="{B06767A9-B253-4E6E-8868-749C1DDDBA55}"/>
              </a:ext>
            </a:extLst>
          </p:cNvPr>
          <p:cNvSpPr>
            <a:spLocks noGrp="1"/>
          </p:cNvSpPr>
          <p:nvPr>
            <p:ph idx="1"/>
          </p:nvPr>
        </p:nvSpPr>
        <p:spPr>
          <a:xfrm>
            <a:off x="4905955" y="2071316"/>
            <a:ext cx="6713552" cy="4114800"/>
          </a:xfrm>
        </p:spPr>
        <p:txBody>
          <a:bodyPr vert="horz" lIns="91440" tIns="45720" rIns="91440" bIns="45720" rtlCol="0" anchor="t">
            <a:normAutofit/>
          </a:bodyPr>
          <a:lstStyle/>
          <a:p>
            <a:pPr>
              <a:lnSpc>
                <a:spcPct val="100000"/>
              </a:lnSpc>
              <a:spcBef>
                <a:spcPts val="0"/>
              </a:spcBef>
              <a:spcAft>
                <a:spcPts val="800"/>
              </a:spcAft>
            </a:pPr>
            <a:r>
              <a:rPr lang="it-IT" sz="2400" b="1">
                <a:latin typeface="Calibri"/>
                <a:cs typeface="Calibri"/>
              </a:rPr>
              <a:t>Stress da calore</a:t>
            </a:r>
            <a:r>
              <a:rPr lang="it-IT" sz="2400">
                <a:latin typeface="Calibri"/>
                <a:cs typeface="Calibri"/>
              </a:rPr>
              <a:t>: causato dalla limitata capacità di dissipare il calore. Si assiste ad un rialzo della temperatura corporea: i cani da slitta sotto sforzo possono arrivare a 41° C. Le possibili conseguenze potrebbero essere acidosi metabolica, insufficienza renale, coagulazione, disturbi neurologici. Il tipo di razza può condizionare la capacità di tollerare più o meno il calore. L’idratazione prima, durante e al termine dell’attività risulta pertanto indispensabili.</a:t>
            </a:r>
            <a:endParaRPr lang="en-US" sz="2400">
              <a:ea typeface="+mn-lt"/>
              <a:cs typeface="+mn-lt"/>
            </a:endParaRPr>
          </a:p>
          <a:p>
            <a:pPr>
              <a:lnSpc>
                <a:spcPct val="100000"/>
              </a:lnSpc>
            </a:pPr>
            <a:endParaRPr lang="it-IT" sz="2400"/>
          </a:p>
        </p:txBody>
      </p:sp>
    </p:spTree>
    <p:extLst>
      <p:ext uri="{BB962C8B-B14F-4D97-AF65-F5344CB8AC3E}">
        <p14:creationId xmlns="" xmlns:p14="http://schemas.microsoft.com/office/powerpoint/2010/main" val="3974479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DADA1874-81A1-4AB3-A9AD-1A0451BA8DAD}"/>
              </a:ext>
            </a:extLst>
          </p:cNvPr>
          <p:cNvSpPr>
            <a:spLocks noGrp="1"/>
          </p:cNvSpPr>
          <p:nvPr>
            <p:ph type="title"/>
          </p:nvPr>
        </p:nvSpPr>
        <p:spPr>
          <a:xfrm>
            <a:off x="5297762" y="329184"/>
            <a:ext cx="6251110" cy="1783080"/>
          </a:xfrm>
        </p:spPr>
        <p:txBody>
          <a:bodyPr anchor="b">
            <a:normAutofit/>
          </a:bodyPr>
          <a:lstStyle/>
          <a:p>
            <a:pPr>
              <a:lnSpc>
                <a:spcPct val="90000"/>
              </a:lnSpc>
            </a:pPr>
            <a:endParaRPr lang="it-IT" sz="2900"/>
          </a:p>
          <a:p>
            <a:pPr>
              <a:lnSpc>
                <a:spcPct val="90000"/>
              </a:lnSpc>
            </a:pPr>
            <a:r>
              <a:rPr lang="it-IT" sz="2900" b="1">
                <a:ea typeface="+mj-lt"/>
                <a:cs typeface="+mj-lt"/>
              </a:rPr>
              <a:t>PROBLEMI O EFFETTI COLLATERALI DEL CANE ATLETA</a:t>
            </a:r>
            <a:endParaRPr lang="it-IT" sz="2900">
              <a:ea typeface="+mj-lt"/>
              <a:cs typeface="+mj-lt"/>
            </a:endParaRPr>
          </a:p>
          <a:p>
            <a:pPr>
              <a:lnSpc>
                <a:spcPct val="90000"/>
              </a:lnSpc>
            </a:pPr>
            <a:endParaRPr lang="it-IT" sz="2900">
              <a:ea typeface="+mj-lt"/>
              <a:cs typeface="+mj-lt"/>
            </a:endParaRPr>
          </a:p>
          <a:p>
            <a:pPr>
              <a:lnSpc>
                <a:spcPct val="90000"/>
              </a:lnSpc>
            </a:pPr>
            <a:endParaRPr lang="it-IT" sz="2900"/>
          </a:p>
        </p:txBody>
      </p:sp>
      <p:sp>
        <p:nvSpPr>
          <p:cNvPr id="48"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5B02D"/>
          </a:solidFill>
          <a:ln w="38100" cap="rnd">
            <a:solidFill>
              <a:srgbClr val="75B02D"/>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E595F028-E417-4207-8269-77D5715BDB8B}"/>
              </a:ext>
            </a:extLst>
          </p:cNvPr>
          <p:cNvSpPr>
            <a:spLocks noGrp="1"/>
          </p:cNvSpPr>
          <p:nvPr>
            <p:ph idx="1"/>
          </p:nvPr>
        </p:nvSpPr>
        <p:spPr>
          <a:xfrm>
            <a:off x="5297762" y="2706624"/>
            <a:ext cx="6251110" cy="3483864"/>
          </a:xfrm>
        </p:spPr>
        <p:txBody>
          <a:bodyPr vert="horz" lIns="91440" tIns="45720" rIns="91440" bIns="45720" rtlCol="0">
            <a:normAutofit/>
          </a:bodyPr>
          <a:lstStyle/>
          <a:p>
            <a:pPr>
              <a:lnSpc>
                <a:spcPct val="100000"/>
              </a:lnSpc>
              <a:spcBef>
                <a:spcPts val="0"/>
              </a:spcBef>
              <a:spcAft>
                <a:spcPts val="800"/>
              </a:spcAft>
            </a:pPr>
            <a:r>
              <a:rPr lang="it-IT" sz="2400">
                <a:latin typeface="Calibri"/>
                <a:cs typeface="Calibri"/>
              </a:rPr>
              <a:t>Nel Labrador retriever è segnalata la paralisi degli arti posteriori chiamata “</a:t>
            </a:r>
            <a:r>
              <a:rPr lang="it-IT" sz="2400" b="1">
                <a:latin typeface="Calibri"/>
                <a:cs typeface="Calibri"/>
              </a:rPr>
              <a:t>collasso indotto da esercizio</a:t>
            </a:r>
            <a:r>
              <a:rPr lang="it-IT" sz="2400">
                <a:latin typeface="Calibri"/>
                <a:cs typeface="Calibri"/>
              </a:rPr>
              <a:t>”. È causata dalla mutazione genetica di una proteina associata alla trasmissione dell’impulso ed è correlabile alle temperature elevate. Si può verificare dopo pochi minuti di attività fisica. Esiste un test genetico predittivo di tale mutazione.</a:t>
            </a:r>
            <a:endParaRPr lang="en-US" sz="2400">
              <a:ea typeface="+mn-lt"/>
              <a:cs typeface="+mn-lt"/>
            </a:endParaRPr>
          </a:p>
          <a:p>
            <a:pPr>
              <a:lnSpc>
                <a:spcPct val="100000"/>
              </a:lnSpc>
            </a:pPr>
            <a:endParaRPr lang="it-IT" sz="2400"/>
          </a:p>
        </p:txBody>
      </p:sp>
      <p:pic>
        <p:nvPicPr>
          <p:cNvPr id="6" name="Immagine 6" descr="Immagine che contiene esterni, acqua, nero, mammifero&#10;&#10;Descrizione generata automaticamente">
            <a:extLst>
              <a:ext uri="{FF2B5EF4-FFF2-40B4-BE49-F238E27FC236}">
                <a16:creationId xmlns="" xmlns:a16="http://schemas.microsoft.com/office/drawing/2014/main" id="{7A7F3183-205E-D03B-F1C7-23705BBD6A70}"/>
              </a:ext>
            </a:extLst>
          </p:cNvPr>
          <p:cNvPicPr>
            <a:picLocks noChangeAspect="1"/>
          </p:cNvPicPr>
          <p:nvPr/>
        </p:nvPicPr>
        <p:blipFill rotWithShape="1">
          <a:blip r:embed="rId2"/>
          <a:srcRect l="23914" r="3075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 xmlns:p14="http://schemas.microsoft.com/office/powerpoint/2010/main" val="937287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740E8D62-6BC0-450E-8353-55E31E6DD59A}"/>
              </a:ext>
            </a:extLst>
          </p:cNvPr>
          <p:cNvSpPr>
            <a:spLocks noGrp="1"/>
          </p:cNvSpPr>
          <p:nvPr>
            <p:ph type="title"/>
          </p:nvPr>
        </p:nvSpPr>
        <p:spPr>
          <a:xfrm>
            <a:off x="838200" y="365125"/>
            <a:ext cx="10515600" cy="1325563"/>
          </a:xfrm>
        </p:spPr>
        <p:txBody>
          <a:bodyPr>
            <a:normAutofit fontScale="90000"/>
          </a:bodyPr>
          <a:lstStyle/>
          <a:p>
            <a:endParaRPr lang="it-IT" sz="6600"/>
          </a:p>
          <a:p>
            <a:pPr>
              <a:lnSpc>
                <a:spcPct val="90000"/>
              </a:lnSpc>
            </a:pPr>
            <a:r>
              <a:rPr lang="it-IT" b="1">
                <a:ea typeface="+mj-lt"/>
                <a:cs typeface="+mj-lt"/>
              </a:rPr>
              <a:t>PROBLEMI O EFFETTI </a:t>
            </a:r>
            <a:br>
              <a:rPr lang="it-IT" b="1">
                <a:ea typeface="+mj-lt"/>
                <a:cs typeface="+mj-lt"/>
              </a:rPr>
            </a:br>
            <a:r>
              <a:rPr lang="it-IT" b="1">
                <a:ea typeface="+mj-lt"/>
                <a:cs typeface="+mj-lt"/>
              </a:rPr>
              <a:t>COLLATERALI DEL CANE ATLETA</a:t>
            </a:r>
            <a:endParaRPr lang="it-IT">
              <a:ea typeface="+mj-lt"/>
              <a:cs typeface="+mj-lt"/>
            </a:endParaRPr>
          </a:p>
          <a:p>
            <a:pPr>
              <a:lnSpc>
                <a:spcPct val="90000"/>
              </a:lnSpc>
            </a:pPr>
            <a:endParaRPr lang="it-IT">
              <a:ea typeface="+mj-lt"/>
              <a:cs typeface="+mj-lt"/>
            </a:endParaRPr>
          </a:p>
          <a:p>
            <a:endParaRPr lang="it-IT"/>
          </a:p>
        </p:txBody>
      </p:sp>
      <p:sp>
        <p:nvSpPr>
          <p:cNvPr id="3" name="Segnaposto contenuto 2">
            <a:extLst>
              <a:ext uri="{FF2B5EF4-FFF2-40B4-BE49-F238E27FC236}">
                <a16:creationId xmlns="" xmlns:a16="http://schemas.microsoft.com/office/drawing/2014/main" id="{2B94602A-B19E-478E-A154-806BEBBE4C56}"/>
              </a:ext>
            </a:extLst>
          </p:cNvPr>
          <p:cNvSpPr>
            <a:spLocks noGrp="1"/>
          </p:cNvSpPr>
          <p:nvPr>
            <p:ph idx="1"/>
          </p:nvPr>
        </p:nvSpPr>
        <p:spPr>
          <a:xfrm>
            <a:off x="838200" y="1929384"/>
            <a:ext cx="10515600" cy="4251960"/>
          </a:xfrm>
        </p:spPr>
        <p:txBody>
          <a:bodyPr vert="horz" lIns="91440" tIns="45720" rIns="91440" bIns="45720" rtlCol="0" anchor="t">
            <a:normAutofit fontScale="92500"/>
          </a:bodyPr>
          <a:lstStyle/>
          <a:p>
            <a:pPr marL="285750" indent="-285750" algn="just">
              <a:lnSpc>
                <a:spcPct val="107000"/>
              </a:lnSpc>
              <a:spcBef>
                <a:spcPts val="0"/>
              </a:spcBef>
              <a:spcAft>
                <a:spcPts val="800"/>
              </a:spcAft>
              <a:buFont typeface="Wingdings,Sans-Serif" panose="020B0604020202020204" pitchFamily="34" charset="0"/>
              <a:buChar char="§"/>
            </a:pPr>
            <a:r>
              <a:rPr lang="it-IT" b="1">
                <a:latin typeface="Calibri"/>
                <a:cs typeface="Calibri"/>
              </a:rPr>
              <a:t>Rabdomiolisi da sforzo: </a:t>
            </a:r>
            <a:r>
              <a:rPr lang="it-IT">
                <a:latin typeface="Calibri"/>
                <a:cs typeface="Calibri"/>
              </a:rPr>
              <a:t>si tratta di una sindrome che coinvolge il tessuto muscolare, attualmente di causa sconosciuta e dovuta ad esercizio fisico intenso.</a:t>
            </a:r>
            <a:endParaRPr lang="en-US">
              <a:ea typeface="+mn-lt"/>
              <a:cs typeface="+mn-lt"/>
            </a:endParaRPr>
          </a:p>
          <a:p>
            <a:pPr marL="285750" indent="-285750" algn="just">
              <a:lnSpc>
                <a:spcPct val="107000"/>
              </a:lnSpc>
              <a:spcBef>
                <a:spcPts val="0"/>
              </a:spcBef>
              <a:spcAft>
                <a:spcPts val="800"/>
              </a:spcAft>
              <a:buFont typeface="Wingdings,Sans-Serif" panose="020B0604020202020204" pitchFamily="34" charset="0"/>
              <a:buChar char="§"/>
            </a:pPr>
            <a:r>
              <a:rPr lang="it-IT" b="1">
                <a:latin typeface="Calibri"/>
                <a:cs typeface="Calibri"/>
              </a:rPr>
              <a:t>Stress gastroenterico</a:t>
            </a:r>
            <a:r>
              <a:rPr lang="it-IT">
                <a:latin typeface="Calibri"/>
                <a:cs typeface="Calibri"/>
              </a:rPr>
              <a:t>: l’intestino accelera il suo transito durante l’attività fisica perciò se fosse presente del cibo, questo non avrebbe tempo per essere assimilato, provocando diarrea osmotica. Il movimento fisico inoltre potrebbe irritare l’intestino e, qualora ci fossero frammenti ossei (sconsigliati ma talvolta ugualmente somministrati) e/o componenti fibrose, potrebbero provocare diarrea emorragica.</a:t>
            </a:r>
            <a:endParaRPr lang="en-US">
              <a:ea typeface="+mn-lt"/>
              <a:cs typeface="+mn-lt"/>
            </a:endParaRPr>
          </a:p>
          <a:p>
            <a:endParaRPr lang="it-IT"/>
          </a:p>
        </p:txBody>
      </p:sp>
    </p:spTree>
    <p:extLst>
      <p:ext uri="{BB962C8B-B14F-4D97-AF65-F5344CB8AC3E}">
        <p14:creationId xmlns="" xmlns:p14="http://schemas.microsoft.com/office/powerpoint/2010/main" val="90576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1F2C6D5D-98ED-47F1-A062-E7FA6FF84780}"/>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it-IT" sz="4300"/>
              <a:t>PROBLEMI O EFFETTI </a:t>
            </a:r>
            <a:br>
              <a:rPr lang="it-IT" sz="4300"/>
            </a:br>
            <a:r>
              <a:rPr lang="it-IT" sz="4300"/>
              <a:t>COLLATERALI DELCANE ATLETA</a:t>
            </a:r>
          </a:p>
          <a:p>
            <a:endParaRPr lang="it-IT" sz="4300">
              <a:ea typeface="+mj-lt"/>
              <a:cs typeface="+mj-lt"/>
            </a:endParaRPr>
          </a:p>
        </p:txBody>
      </p:sp>
      <p:sp>
        <p:nvSpPr>
          <p:cNvPr id="3" name="Segnaposto contenuto 2">
            <a:extLst>
              <a:ext uri="{FF2B5EF4-FFF2-40B4-BE49-F238E27FC236}">
                <a16:creationId xmlns="" xmlns:a16="http://schemas.microsoft.com/office/drawing/2014/main" id="{9A9E9E4A-2678-49CE-94B1-D439EF29013E}"/>
              </a:ext>
            </a:extLst>
          </p:cNvPr>
          <p:cNvSpPr>
            <a:spLocks noGrp="1"/>
          </p:cNvSpPr>
          <p:nvPr>
            <p:ph idx="1"/>
          </p:nvPr>
        </p:nvSpPr>
        <p:spPr>
          <a:xfrm>
            <a:off x="838200" y="1929384"/>
            <a:ext cx="10515600" cy="4251960"/>
          </a:xfrm>
        </p:spPr>
        <p:txBody>
          <a:bodyPr vert="horz" lIns="91440" tIns="45720" rIns="91440" bIns="45720" rtlCol="0">
            <a:normAutofit/>
          </a:bodyPr>
          <a:lstStyle/>
          <a:p>
            <a:pPr marL="285750" indent="-285750">
              <a:spcBef>
                <a:spcPts val="0"/>
              </a:spcBef>
              <a:spcAft>
                <a:spcPts val="800"/>
              </a:spcAft>
              <a:buFont typeface="Wingdings,Sans-Serif" panose="020B0604020202020204" pitchFamily="34" charset="0"/>
              <a:buChar char="§"/>
            </a:pPr>
            <a:r>
              <a:rPr lang="it-IT" b="1">
                <a:latin typeface="Calibri"/>
                <a:cs typeface="Calibri"/>
              </a:rPr>
              <a:t>Diarrea</a:t>
            </a:r>
            <a:r>
              <a:rPr lang="it-IT">
                <a:latin typeface="Calibri"/>
                <a:cs typeface="Calibri"/>
              </a:rPr>
              <a:t>: si tratta di un sintomo comune negli atleti. Terapie prolungate con prebiotici, probiotici e post biotici possono contribuire ad un miglioramento dei villi intestinali sotto stress.</a:t>
            </a:r>
            <a:endParaRPr lang="en-US">
              <a:ea typeface="+mn-lt"/>
              <a:cs typeface="+mn-lt"/>
            </a:endParaRPr>
          </a:p>
          <a:p>
            <a:pPr marL="285750" indent="-285750">
              <a:spcBef>
                <a:spcPts val="0"/>
              </a:spcBef>
              <a:spcAft>
                <a:spcPts val="800"/>
              </a:spcAft>
              <a:buFont typeface="Wingdings,Sans-Serif" panose="020B0604020202020204" pitchFamily="34" charset="0"/>
              <a:buChar char="§"/>
            </a:pPr>
            <a:r>
              <a:rPr lang="it-IT" b="1">
                <a:latin typeface="Calibri"/>
                <a:cs typeface="Calibri"/>
              </a:rPr>
              <a:t>Ulcere gastriche: </a:t>
            </a:r>
            <a:r>
              <a:rPr lang="it-IT">
                <a:latin typeface="Calibri"/>
                <a:cs typeface="Calibri"/>
              </a:rPr>
              <a:t>riscontrabili soprattutto nei cani da slitta, talvolta purtroppo possono passare inosservate.</a:t>
            </a:r>
            <a:endParaRPr lang="en-US">
              <a:ea typeface="+mn-lt"/>
              <a:cs typeface="+mn-lt"/>
            </a:endParaRPr>
          </a:p>
          <a:p>
            <a:endParaRPr lang="it-IT"/>
          </a:p>
        </p:txBody>
      </p:sp>
    </p:spTree>
    <p:extLst>
      <p:ext uri="{BB962C8B-B14F-4D97-AF65-F5344CB8AC3E}">
        <p14:creationId xmlns="" xmlns:p14="http://schemas.microsoft.com/office/powerpoint/2010/main" val="610169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E8CEBF4A-941F-4F0D-97E1-C82641D27EC0}"/>
              </a:ext>
            </a:extLst>
          </p:cNvPr>
          <p:cNvSpPr>
            <a:spLocks noGrp="1"/>
          </p:cNvSpPr>
          <p:nvPr>
            <p:ph type="title"/>
          </p:nvPr>
        </p:nvSpPr>
        <p:spPr>
          <a:xfrm>
            <a:off x="838200" y="365125"/>
            <a:ext cx="10515600" cy="1325563"/>
          </a:xfrm>
        </p:spPr>
        <p:txBody>
          <a:bodyPr>
            <a:normAutofit/>
          </a:bodyPr>
          <a:lstStyle/>
          <a:p>
            <a:pPr>
              <a:lnSpc>
                <a:spcPct val="90000"/>
              </a:lnSpc>
            </a:pPr>
            <a:r>
              <a:rPr lang="it-IT" sz="4100">
                <a:ea typeface="+mj-lt"/>
                <a:cs typeface="+mj-lt"/>
              </a:rPr>
              <a:t>PROBLEMI O EFFETTI </a:t>
            </a:r>
            <a:br>
              <a:rPr lang="it-IT" sz="4100">
                <a:ea typeface="+mj-lt"/>
                <a:cs typeface="+mj-lt"/>
              </a:rPr>
            </a:br>
            <a:r>
              <a:rPr lang="it-IT" sz="4100">
                <a:ea typeface="+mj-lt"/>
                <a:cs typeface="+mj-lt"/>
              </a:rPr>
              <a:t>COLLATERALI DELCANE ATLETA</a:t>
            </a:r>
          </a:p>
          <a:p>
            <a:pPr>
              <a:lnSpc>
                <a:spcPct val="90000"/>
              </a:lnSpc>
            </a:pPr>
            <a:endParaRPr lang="it-IT" sz="4100"/>
          </a:p>
        </p:txBody>
      </p:sp>
      <p:sp>
        <p:nvSpPr>
          <p:cNvPr id="3" name="Segnaposto contenuto 2">
            <a:extLst>
              <a:ext uri="{FF2B5EF4-FFF2-40B4-BE49-F238E27FC236}">
                <a16:creationId xmlns="" xmlns:a16="http://schemas.microsoft.com/office/drawing/2014/main" id="{3B4DA63C-F1ED-4151-9097-EA83BA4D453E}"/>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285750" indent="-285750" algn="just">
              <a:lnSpc>
                <a:spcPct val="107000"/>
              </a:lnSpc>
              <a:spcBef>
                <a:spcPts val="0"/>
              </a:spcBef>
              <a:spcAft>
                <a:spcPts val="800"/>
              </a:spcAft>
              <a:buFont typeface="Wingdings,Sans-Serif" panose="020B0604020202020204" pitchFamily="34" charset="0"/>
              <a:buChar char="§"/>
            </a:pPr>
            <a:r>
              <a:rPr lang="it-IT" b="1" dirty="0">
                <a:latin typeface="Calibri"/>
                <a:cs typeface="Calibri"/>
              </a:rPr>
              <a:t>Morte improvvisa: </a:t>
            </a:r>
            <a:r>
              <a:rPr lang="it-IT" dirty="0">
                <a:latin typeface="Calibri"/>
                <a:cs typeface="Calibri"/>
              </a:rPr>
              <a:t>causata da ipoglicemia e tipica del cane sottoposto ad un lavoro di resistenza prolungato. Risulta di vitale importanza modulare la percentuale lipidica della dieta in modo da apportarne la giusta quota per il sostentamento del lavoro metabolico di endurance. Durante lo sforzo il cane  non deve impiegare il glucosio a scopo energetico, ma occorre puntare sui lipidi per ridurre il rischio di collasso dovuto al calo glicemico.</a:t>
            </a:r>
            <a:endParaRPr lang="en-US" dirty="0">
              <a:ea typeface="+mn-lt"/>
              <a:cs typeface="+mn-lt"/>
            </a:endParaRPr>
          </a:p>
          <a:p>
            <a:pPr marL="285750" indent="-285750" algn="just">
              <a:lnSpc>
                <a:spcPct val="107000"/>
              </a:lnSpc>
              <a:spcBef>
                <a:spcPts val="0"/>
              </a:spcBef>
              <a:spcAft>
                <a:spcPts val="800"/>
              </a:spcAft>
              <a:buFont typeface="Wingdings,Sans-Serif" panose="020B0604020202020204" pitchFamily="34" charset="0"/>
              <a:buChar char="§"/>
            </a:pPr>
            <a:endParaRPr lang="it-IT" dirty="0">
              <a:latin typeface="Calibri"/>
              <a:cs typeface="Calibri"/>
            </a:endParaRPr>
          </a:p>
          <a:p>
            <a:endParaRPr lang="it-IT"/>
          </a:p>
        </p:txBody>
      </p:sp>
    </p:spTree>
    <p:extLst>
      <p:ext uri="{BB962C8B-B14F-4D97-AF65-F5344CB8AC3E}">
        <p14:creationId xmlns="" xmlns:p14="http://schemas.microsoft.com/office/powerpoint/2010/main" val="419391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ECC6C56F-E317-BE9E-E9D3-9D49CA15C5D6}"/>
              </a:ext>
            </a:extLst>
          </p:cNvPr>
          <p:cNvSpPr>
            <a:spLocks noGrp="1"/>
          </p:cNvSpPr>
          <p:nvPr>
            <p:ph type="title"/>
          </p:nvPr>
        </p:nvSpPr>
        <p:spPr>
          <a:xfrm>
            <a:off x="4934347" y="258846"/>
            <a:ext cx="6251110" cy="1783080"/>
          </a:xfrm>
        </p:spPr>
        <p:txBody>
          <a:bodyPr anchor="b">
            <a:normAutofit fontScale="90000"/>
          </a:bodyPr>
          <a:lstStyle/>
          <a:p>
            <a:r>
              <a:rPr lang="it-IT" sz="7200" dirty="0" smtClean="0"/>
              <a:t>CONCLUSIONI</a:t>
            </a:r>
            <a:endParaRPr lang="it-IT" sz="7200" dirty="0"/>
          </a:p>
        </p:txBody>
      </p:sp>
      <p:sp>
        <p:nvSpPr>
          <p:cNvPr id="41"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8A119"/>
          </a:solidFill>
          <a:ln w="38100" cap="rnd">
            <a:solidFill>
              <a:srgbClr val="F8A119"/>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13">
            <a:extLst>
              <a:ext uri="{FF2B5EF4-FFF2-40B4-BE49-F238E27FC236}">
                <a16:creationId xmlns="" xmlns:a16="http://schemas.microsoft.com/office/drawing/2014/main" id="{490157B6-5535-A166-DA41-70FB8B0F02A3}"/>
              </a:ext>
            </a:extLst>
          </p:cNvPr>
          <p:cNvSpPr>
            <a:spLocks noGrp="1"/>
          </p:cNvSpPr>
          <p:nvPr>
            <p:ph idx="1"/>
          </p:nvPr>
        </p:nvSpPr>
        <p:spPr>
          <a:xfrm>
            <a:off x="4887455" y="2308040"/>
            <a:ext cx="7224124" cy="4351370"/>
          </a:xfrm>
        </p:spPr>
        <p:txBody>
          <a:bodyPr vert="horz" lIns="91440" tIns="45720" rIns="91440" bIns="45720" rtlCol="0" anchor="t">
            <a:noAutofit/>
          </a:bodyPr>
          <a:lstStyle/>
          <a:p>
            <a:pPr>
              <a:lnSpc>
                <a:spcPct val="100000"/>
              </a:lnSpc>
            </a:pPr>
            <a:endParaRPr lang="en-US" sz="1800" dirty="0">
              <a:latin typeface="Calibri"/>
              <a:ea typeface="+mn-lt"/>
              <a:cs typeface="Calibri"/>
            </a:endParaRPr>
          </a:p>
          <a:p>
            <a:pPr>
              <a:lnSpc>
                <a:spcPct val="100000"/>
              </a:lnSpc>
            </a:pPr>
            <a:r>
              <a:rPr lang="en-US" sz="1800" err="1">
                <a:latin typeface="Calibri"/>
                <a:ea typeface="+mn-lt"/>
                <a:cs typeface="+mn-lt"/>
              </a:rPr>
              <a:t>Ambiente</a:t>
            </a:r>
            <a:endParaRPr lang="en-US" sz="1800">
              <a:latin typeface="Calibri"/>
              <a:cs typeface="Calibri"/>
            </a:endParaRPr>
          </a:p>
          <a:p>
            <a:pPr>
              <a:lnSpc>
                <a:spcPct val="100000"/>
              </a:lnSpc>
            </a:pPr>
            <a:r>
              <a:rPr lang="en-US" sz="1800" dirty="0">
                <a:latin typeface="Calibri"/>
                <a:ea typeface="+mn-lt"/>
                <a:cs typeface="+mn-lt"/>
              </a:rPr>
              <a:t>Genetica</a:t>
            </a:r>
            <a:endParaRPr lang="en-US" sz="1800">
              <a:latin typeface="Calibri"/>
              <a:cs typeface="Calibri"/>
            </a:endParaRPr>
          </a:p>
          <a:p>
            <a:pPr>
              <a:lnSpc>
                <a:spcPct val="100000"/>
              </a:lnSpc>
            </a:pPr>
            <a:r>
              <a:rPr lang="en-US" sz="1800" err="1">
                <a:latin typeface="Calibri"/>
                <a:ea typeface="+mn-lt"/>
                <a:cs typeface="+mn-lt"/>
              </a:rPr>
              <a:t>Allenamento</a:t>
            </a:r>
            <a:endParaRPr lang="en-US" sz="1800">
              <a:latin typeface="Calibri"/>
              <a:cs typeface="Calibri"/>
            </a:endParaRPr>
          </a:p>
          <a:p>
            <a:pPr marL="0" indent="0">
              <a:lnSpc>
                <a:spcPct val="100000"/>
              </a:lnSpc>
              <a:buNone/>
            </a:pPr>
            <a:r>
              <a:rPr lang="en-US" sz="1800" dirty="0">
                <a:latin typeface="Calibri"/>
                <a:ea typeface="+mn-lt"/>
                <a:cs typeface="+mn-lt"/>
              </a:rPr>
              <a:t>Sono </a:t>
            </a:r>
            <a:r>
              <a:rPr lang="en-US" sz="1800" dirty="0" err="1">
                <a:latin typeface="Calibri"/>
                <a:ea typeface="+mn-lt"/>
                <a:cs typeface="+mn-lt"/>
              </a:rPr>
              <a:t>gli</a:t>
            </a:r>
            <a:r>
              <a:rPr lang="en-US" sz="1800" dirty="0">
                <a:latin typeface="Calibri"/>
                <a:ea typeface="+mn-lt"/>
                <a:cs typeface="+mn-lt"/>
              </a:rPr>
              <a:t> </a:t>
            </a:r>
            <a:r>
              <a:rPr lang="en-US" sz="1800" dirty="0" err="1">
                <a:latin typeface="Calibri"/>
                <a:ea typeface="+mn-lt"/>
                <a:cs typeface="+mn-lt"/>
              </a:rPr>
              <a:t>elementi</a:t>
            </a:r>
            <a:r>
              <a:rPr lang="en-US" sz="1800" dirty="0">
                <a:latin typeface="Calibri"/>
                <a:ea typeface="+mn-lt"/>
                <a:cs typeface="+mn-lt"/>
              </a:rPr>
              <a:t> </a:t>
            </a:r>
            <a:r>
              <a:rPr lang="en-US" sz="1800" dirty="0" err="1">
                <a:latin typeface="Calibri"/>
                <a:ea typeface="+mn-lt"/>
                <a:cs typeface="+mn-lt"/>
              </a:rPr>
              <a:t>necessari</a:t>
            </a:r>
            <a:r>
              <a:rPr lang="en-US" sz="1800" dirty="0">
                <a:latin typeface="Calibri"/>
                <a:ea typeface="+mn-lt"/>
                <a:cs typeface="+mn-lt"/>
              </a:rPr>
              <a:t> per </a:t>
            </a:r>
            <a:r>
              <a:rPr lang="en-US" sz="1800" dirty="0" err="1">
                <a:latin typeface="Calibri"/>
                <a:ea typeface="+mn-lt"/>
                <a:cs typeface="+mn-lt"/>
              </a:rPr>
              <a:t>ottenere</a:t>
            </a:r>
            <a:r>
              <a:rPr lang="en-US" sz="1800" dirty="0">
                <a:latin typeface="Calibri"/>
                <a:ea typeface="+mn-lt"/>
                <a:cs typeface="+mn-lt"/>
              </a:rPr>
              <a:t> </a:t>
            </a:r>
            <a:r>
              <a:rPr lang="en-US" sz="1800" dirty="0" err="1">
                <a:latin typeface="Calibri"/>
                <a:ea typeface="+mn-lt"/>
                <a:cs typeface="+mn-lt"/>
              </a:rPr>
              <a:t>i</a:t>
            </a:r>
            <a:r>
              <a:rPr lang="en-US" sz="1800" dirty="0">
                <a:latin typeface="Calibri"/>
                <a:ea typeface="+mn-lt"/>
                <a:cs typeface="+mn-lt"/>
              </a:rPr>
              <a:t> </a:t>
            </a:r>
            <a:r>
              <a:rPr lang="en-US" sz="1800" dirty="0" err="1">
                <a:latin typeface="Calibri"/>
                <a:ea typeface="+mn-lt"/>
                <a:cs typeface="+mn-lt"/>
              </a:rPr>
              <a:t>migliori</a:t>
            </a:r>
            <a:r>
              <a:rPr lang="en-US" sz="1800" dirty="0">
                <a:latin typeface="Calibri"/>
                <a:ea typeface="+mn-lt"/>
                <a:cs typeface="+mn-lt"/>
              </a:rPr>
              <a:t> </a:t>
            </a:r>
            <a:r>
              <a:rPr lang="en-US" sz="1800" dirty="0" err="1">
                <a:latin typeface="Calibri"/>
                <a:ea typeface="+mn-lt"/>
                <a:cs typeface="+mn-lt"/>
              </a:rPr>
              <a:t>risultati</a:t>
            </a:r>
            <a:r>
              <a:rPr lang="en-US" sz="1800" dirty="0">
                <a:latin typeface="Calibri"/>
                <a:ea typeface="+mn-lt"/>
                <a:cs typeface="+mn-lt"/>
              </a:rPr>
              <a:t> a </a:t>
            </a:r>
            <a:r>
              <a:rPr lang="en-US" sz="1800" dirty="0" err="1">
                <a:latin typeface="Calibri"/>
                <a:ea typeface="+mn-lt"/>
                <a:cs typeface="+mn-lt"/>
              </a:rPr>
              <a:t>garanzia</a:t>
            </a:r>
            <a:r>
              <a:rPr lang="en-US" sz="1800" dirty="0">
                <a:latin typeface="Calibri"/>
                <a:ea typeface="+mn-lt"/>
                <a:cs typeface="+mn-lt"/>
              </a:rPr>
              <a:t>  del </a:t>
            </a:r>
            <a:r>
              <a:rPr lang="en-US" sz="1800" dirty="0" err="1">
                <a:latin typeface="Calibri"/>
                <a:ea typeface="+mn-lt"/>
                <a:cs typeface="+mn-lt"/>
              </a:rPr>
              <a:t>benessere</a:t>
            </a:r>
            <a:r>
              <a:rPr lang="en-US" sz="1800" dirty="0">
                <a:latin typeface="Calibri"/>
                <a:ea typeface="+mn-lt"/>
                <a:cs typeface="+mn-lt"/>
              </a:rPr>
              <a:t> del nostro </a:t>
            </a:r>
            <a:r>
              <a:rPr lang="en-US" sz="1800" dirty="0" err="1">
                <a:latin typeface="Calibri"/>
                <a:ea typeface="+mn-lt"/>
                <a:cs typeface="+mn-lt"/>
              </a:rPr>
              <a:t>amico</a:t>
            </a:r>
            <a:r>
              <a:rPr lang="en-US" sz="1800" dirty="0">
                <a:latin typeface="Calibri"/>
                <a:ea typeface="+mn-lt"/>
                <a:cs typeface="+mn-lt"/>
              </a:rPr>
              <a:t>, </a:t>
            </a:r>
            <a:r>
              <a:rPr lang="en-US" sz="1800" dirty="0" err="1">
                <a:latin typeface="Calibri"/>
                <a:ea typeface="+mn-lt"/>
                <a:cs typeface="+mn-lt"/>
              </a:rPr>
              <a:t>che</a:t>
            </a:r>
            <a:r>
              <a:rPr lang="en-US" sz="1800" dirty="0">
                <a:latin typeface="Calibri"/>
                <a:ea typeface="+mn-lt"/>
                <a:cs typeface="+mn-lt"/>
              </a:rPr>
              <a:t> </a:t>
            </a:r>
            <a:r>
              <a:rPr lang="en-US" sz="1800" dirty="0" err="1">
                <a:latin typeface="Calibri"/>
                <a:ea typeface="+mn-lt"/>
                <a:cs typeface="+mn-lt"/>
              </a:rPr>
              <a:t>potrà</a:t>
            </a:r>
            <a:r>
              <a:rPr lang="en-US" sz="1800" dirty="0">
                <a:latin typeface="Calibri"/>
                <a:ea typeface="+mn-lt"/>
                <a:cs typeface="+mn-lt"/>
              </a:rPr>
              <a:t> </a:t>
            </a:r>
            <a:r>
              <a:rPr lang="en-US" sz="1800" dirty="0" err="1">
                <a:latin typeface="Calibri"/>
                <a:ea typeface="+mn-lt"/>
                <a:cs typeface="+mn-lt"/>
              </a:rPr>
              <a:t>divertirsi</a:t>
            </a:r>
            <a:r>
              <a:rPr lang="en-US" sz="1800" dirty="0">
                <a:latin typeface="Calibri"/>
                <a:ea typeface="+mn-lt"/>
                <a:cs typeface="+mn-lt"/>
              </a:rPr>
              <a:t> e farci </a:t>
            </a:r>
            <a:r>
              <a:rPr lang="en-US" sz="1800" dirty="0" err="1">
                <a:latin typeface="Calibri"/>
                <a:ea typeface="+mn-lt"/>
                <a:cs typeface="+mn-lt"/>
              </a:rPr>
              <a:t>divertire</a:t>
            </a:r>
            <a:r>
              <a:rPr lang="en-US" sz="1800" dirty="0">
                <a:latin typeface="Calibri"/>
                <a:ea typeface="+mn-lt"/>
                <a:cs typeface="+mn-lt"/>
              </a:rPr>
              <a:t> </a:t>
            </a:r>
            <a:r>
              <a:rPr lang="en-US" sz="1800" dirty="0" err="1">
                <a:latin typeface="Calibri"/>
                <a:ea typeface="+mn-lt"/>
                <a:cs typeface="+mn-lt"/>
              </a:rPr>
              <a:t>i</a:t>
            </a:r>
            <a:r>
              <a:rPr lang="en-US" sz="1800" dirty="0">
                <a:latin typeface="Calibri"/>
                <a:ea typeface="+mn-lt"/>
                <a:cs typeface="+mn-lt"/>
              </a:rPr>
              <a:t> </a:t>
            </a:r>
            <a:r>
              <a:rPr lang="en-US" sz="1800" dirty="0" err="1">
                <a:latin typeface="Calibri"/>
                <a:ea typeface="+mn-lt"/>
                <a:cs typeface="+mn-lt"/>
              </a:rPr>
              <a:t>maniera</a:t>
            </a:r>
            <a:r>
              <a:rPr lang="en-US" sz="1800" dirty="0">
                <a:latin typeface="Calibri"/>
                <a:ea typeface="+mn-lt"/>
                <a:cs typeface="+mn-lt"/>
              </a:rPr>
              <a:t> serena, </a:t>
            </a:r>
            <a:endParaRPr lang="en-US" sz="1800" dirty="0">
              <a:latin typeface="Calibri"/>
              <a:ea typeface="+mn-lt"/>
              <a:cs typeface="Calibri"/>
            </a:endParaRPr>
          </a:p>
          <a:p>
            <a:pPr marL="0" indent="0">
              <a:lnSpc>
                <a:spcPct val="100000"/>
              </a:lnSpc>
              <a:buNone/>
            </a:pPr>
            <a:r>
              <a:rPr lang="en-US" sz="1800" err="1">
                <a:latin typeface="Calibri"/>
                <a:ea typeface="+mn-lt"/>
                <a:cs typeface="+mn-lt"/>
              </a:rPr>
              <a:t>creando</a:t>
            </a:r>
            <a:r>
              <a:rPr lang="en-US" sz="1800" dirty="0">
                <a:latin typeface="Calibri"/>
                <a:ea typeface="+mn-lt"/>
                <a:cs typeface="+mn-lt"/>
              </a:rPr>
              <a:t> un </a:t>
            </a:r>
            <a:r>
              <a:rPr lang="en-US" sz="1800" err="1">
                <a:latin typeface="Calibri"/>
                <a:ea typeface="+mn-lt"/>
                <a:cs typeface="+mn-lt"/>
              </a:rPr>
              <a:t>legame</a:t>
            </a:r>
            <a:r>
              <a:rPr lang="en-US" sz="1800" dirty="0">
                <a:latin typeface="Calibri"/>
                <a:ea typeface="+mn-lt"/>
                <a:cs typeface="+mn-lt"/>
              </a:rPr>
              <a:t> </a:t>
            </a:r>
            <a:r>
              <a:rPr lang="en-US" sz="1800" err="1">
                <a:latin typeface="Calibri"/>
                <a:ea typeface="+mn-lt"/>
                <a:cs typeface="+mn-lt"/>
              </a:rPr>
              <a:t>indelebile</a:t>
            </a:r>
            <a:endParaRPr lang="en-US" sz="1800" dirty="0">
              <a:latin typeface="Calibri"/>
              <a:ea typeface="+mn-lt"/>
              <a:cs typeface="Calibri"/>
            </a:endParaRPr>
          </a:p>
          <a:p>
            <a:pPr marL="0" indent="0">
              <a:lnSpc>
                <a:spcPct val="100000"/>
              </a:lnSpc>
              <a:buNone/>
            </a:pPr>
            <a:r>
              <a:rPr lang="en-US" sz="1800" b="1" dirty="0">
                <a:latin typeface="Calibri"/>
                <a:ea typeface="+mn-lt"/>
                <a:cs typeface="+mn-lt"/>
              </a:rPr>
              <a:t> </a:t>
            </a:r>
            <a:r>
              <a:rPr lang="en-US" sz="1800" b="1" err="1">
                <a:latin typeface="Calibri"/>
                <a:ea typeface="+mn-lt"/>
                <a:cs typeface="+mn-lt"/>
              </a:rPr>
              <a:t>sia</a:t>
            </a:r>
            <a:r>
              <a:rPr lang="en-US" sz="1800" b="1" dirty="0">
                <a:latin typeface="Calibri"/>
                <a:ea typeface="+mn-lt"/>
                <a:cs typeface="+mn-lt"/>
              </a:rPr>
              <a:t> </a:t>
            </a:r>
            <a:r>
              <a:rPr lang="en-US" sz="1800" b="1" err="1">
                <a:latin typeface="Calibri"/>
                <a:ea typeface="+mn-lt"/>
                <a:cs typeface="+mn-lt"/>
              </a:rPr>
              <a:t>nel</a:t>
            </a:r>
            <a:r>
              <a:rPr lang="en-US" sz="1800" b="1" dirty="0">
                <a:latin typeface="Calibri"/>
                <a:ea typeface="+mn-lt"/>
                <a:cs typeface="+mn-lt"/>
              </a:rPr>
              <a:t> </a:t>
            </a:r>
            <a:r>
              <a:rPr lang="en-US" sz="1800" b="1" err="1">
                <a:latin typeface="Calibri"/>
                <a:ea typeface="+mn-lt"/>
                <a:cs typeface="+mn-lt"/>
              </a:rPr>
              <a:t>cuore</a:t>
            </a:r>
            <a:r>
              <a:rPr lang="en-US" sz="1800" b="1" dirty="0">
                <a:latin typeface="Calibri"/>
                <a:ea typeface="+mn-lt"/>
                <a:cs typeface="+mn-lt"/>
              </a:rPr>
              <a:t> </a:t>
            </a:r>
            <a:r>
              <a:rPr lang="en-US" sz="1800" b="1" err="1">
                <a:latin typeface="Calibri"/>
                <a:ea typeface="+mn-lt"/>
                <a:cs typeface="+mn-lt"/>
              </a:rPr>
              <a:t>che</a:t>
            </a:r>
            <a:r>
              <a:rPr lang="en-US" sz="1800" b="1" dirty="0">
                <a:latin typeface="Calibri"/>
                <a:ea typeface="+mn-lt"/>
                <a:cs typeface="+mn-lt"/>
              </a:rPr>
              <a:t> </a:t>
            </a:r>
            <a:r>
              <a:rPr lang="en-US" sz="1800" b="1" err="1">
                <a:latin typeface="Calibri"/>
                <a:ea typeface="+mn-lt"/>
                <a:cs typeface="+mn-lt"/>
              </a:rPr>
              <a:t>nella</a:t>
            </a:r>
            <a:r>
              <a:rPr lang="en-US" sz="1800" b="1" dirty="0">
                <a:latin typeface="Calibri"/>
                <a:ea typeface="+mn-lt"/>
                <a:cs typeface="+mn-lt"/>
              </a:rPr>
              <a:t> </a:t>
            </a:r>
            <a:r>
              <a:rPr lang="en-US" sz="1800" b="1" err="1">
                <a:latin typeface="Calibri"/>
                <a:ea typeface="+mn-lt"/>
                <a:cs typeface="+mn-lt"/>
              </a:rPr>
              <a:t>memoria</a:t>
            </a:r>
            <a:r>
              <a:rPr lang="en-US" sz="1800" b="1" dirty="0">
                <a:latin typeface="Calibri"/>
                <a:ea typeface="+mn-lt"/>
                <a:cs typeface="+mn-lt"/>
              </a:rPr>
              <a:t> </a:t>
            </a:r>
            <a:endParaRPr lang="en-US" sz="1800" b="1">
              <a:latin typeface="Calibri"/>
              <a:ea typeface="+mn-lt"/>
              <a:cs typeface="Calibri"/>
            </a:endParaRPr>
          </a:p>
          <a:p>
            <a:pPr marL="0" indent="0">
              <a:lnSpc>
                <a:spcPct val="100000"/>
              </a:lnSpc>
              <a:buNone/>
            </a:pPr>
            <a:r>
              <a:rPr lang="en-US" sz="1800" b="1" dirty="0">
                <a:latin typeface="Calibri"/>
                <a:ea typeface="+mn-lt"/>
                <a:cs typeface="+mn-lt"/>
              </a:rPr>
              <a:t>di chi come </a:t>
            </a:r>
            <a:r>
              <a:rPr lang="en-US" sz="1800" b="1" err="1">
                <a:latin typeface="Calibri"/>
                <a:ea typeface="+mn-lt"/>
                <a:cs typeface="+mn-lt"/>
              </a:rPr>
              <a:t>noi</a:t>
            </a:r>
            <a:r>
              <a:rPr lang="en-US" sz="1800" b="1" dirty="0">
                <a:latin typeface="Calibri"/>
                <a:ea typeface="+mn-lt"/>
                <a:cs typeface="+mn-lt"/>
              </a:rPr>
              <a:t> </a:t>
            </a:r>
            <a:endParaRPr lang="en-US" sz="1800" b="1">
              <a:latin typeface="Calibri"/>
              <a:ea typeface="+mn-lt"/>
              <a:cs typeface="Calibri"/>
            </a:endParaRPr>
          </a:p>
          <a:p>
            <a:pPr marL="0" indent="0">
              <a:lnSpc>
                <a:spcPct val="100000"/>
              </a:lnSpc>
              <a:buNone/>
            </a:pPr>
            <a:r>
              <a:rPr lang="en-US" sz="1800" b="1" err="1">
                <a:latin typeface="Calibri"/>
                <a:ea typeface="+mn-lt"/>
                <a:cs typeface="+mn-lt"/>
              </a:rPr>
              <a:t>vive</a:t>
            </a:r>
            <a:r>
              <a:rPr lang="en-US" sz="1800" b="1" dirty="0">
                <a:latin typeface="Calibri"/>
                <a:ea typeface="+mn-lt"/>
                <a:cs typeface="+mn-lt"/>
              </a:rPr>
              <a:t> di </a:t>
            </a:r>
            <a:r>
              <a:rPr lang="en-US" sz="1800" b="1" err="1">
                <a:latin typeface="Calibri"/>
                <a:ea typeface="+mn-lt"/>
                <a:cs typeface="+mn-lt"/>
              </a:rPr>
              <a:t>passioni</a:t>
            </a:r>
            <a:r>
              <a:rPr lang="en-US" sz="1800" b="1" dirty="0">
                <a:latin typeface="Calibri"/>
                <a:ea typeface="+mn-lt"/>
                <a:cs typeface="+mn-lt"/>
              </a:rPr>
              <a:t> come la caccia con </a:t>
            </a:r>
            <a:r>
              <a:rPr lang="en-US" sz="1800" b="1" err="1">
                <a:latin typeface="Calibri"/>
                <a:ea typeface="+mn-lt"/>
                <a:cs typeface="+mn-lt"/>
              </a:rPr>
              <a:t>i</a:t>
            </a:r>
            <a:r>
              <a:rPr lang="en-US" sz="1800" b="1" dirty="0">
                <a:latin typeface="Calibri"/>
                <a:ea typeface="+mn-lt"/>
                <a:cs typeface="+mn-lt"/>
              </a:rPr>
              <a:t> </a:t>
            </a:r>
            <a:r>
              <a:rPr lang="en-US" sz="1800" b="1" err="1">
                <a:latin typeface="Calibri"/>
                <a:ea typeface="+mn-lt"/>
                <a:cs typeface="+mn-lt"/>
              </a:rPr>
              <a:t>cani</a:t>
            </a:r>
            <a:r>
              <a:rPr lang="en-US" sz="1800" b="1" dirty="0">
                <a:latin typeface="Calibri"/>
                <a:ea typeface="+mn-lt"/>
                <a:cs typeface="+mn-lt"/>
              </a:rPr>
              <a:t>!</a:t>
            </a:r>
            <a:endParaRPr lang="en-US" sz="1800" b="1" dirty="0">
              <a:latin typeface="Calibri"/>
              <a:cs typeface="Calibri"/>
            </a:endParaRPr>
          </a:p>
          <a:p>
            <a:pPr marL="0" indent="0">
              <a:lnSpc>
                <a:spcPct val="100000"/>
              </a:lnSpc>
              <a:buNone/>
            </a:pPr>
            <a:endParaRPr lang="en-US" sz="1300"/>
          </a:p>
          <a:p>
            <a:pPr>
              <a:lnSpc>
                <a:spcPct val="100000"/>
              </a:lnSpc>
            </a:pPr>
            <a:endParaRPr lang="en-US" sz="1300"/>
          </a:p>
        </p:txBody>
      </p:sp>
      <p:pic>
        <p:nvPicPr>
          <p:cNvPr id="4" name="Immagine 4" descr="Immagine che contiene persona, esterni&#10;&#10;Descrizione generata automaticamente">
            <a:extLst>
              <a:ext uri="{FF2B5EF4-FFF2-40B4-BE49-F238E27FC236}">
                <a16:creationId xmlns="" xmlns:a16="http://schemas.microsoft.com/office/drawing/2014/main" id="{B61AA26D-894E-5E57-FD6B-7066E6F553F0}"/>
              </a:ext>
            </a:extLst>
          </p:cNvPr>
          <p:cNvPicPr>
            <a:picLocks noChangeAspect="1"/>
          </p:cNvPicPr>
          <p:nvPr/>
        </p:nvPicPr>
        <p:blipFill rotWithShape="1">
          <a:blip r:embed="rId2"/>
          <a:srcRect r="1" b="4257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 xmlns:p14="http://schemas.microsoft.com/office/powerpoint/2010/main" val="264602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ABE3D9CF-861B-4736-B059-DCA02A2780D1}"/>
              </a:ext>
            </a:extLst>
          </p:cNvPr>
          <p:cNvSpPr>
            <a:spLocks noGrp="1"/>
          </p:cNvSpPr>
          <p:nvPr>
            <p:ph type="title"/>
          </p:nvPr>
        </p:nvSpPr>
        <p:spPr>
          <a:xfrm>
            <a:off x="838200" y="365125"/>
            <a:ext cx="10515600" cy="1325563"/>
          </a:xfrm>
        </p:spPr>
        <p:txBody>
          <a:bodyPr>
            <a:normAutofit/>
          </a:bodyPr>
          <a:lstStyle/>
          <a:p>
            <a:r>
              <a:rPr lang="it-IT" sz="6600" dirty="0"/>
              <a:t>L'AMBIENTE</a:t>
            </a:r>
          </a:p>
        </p:txBody>
      </p:sp>
      <p:sp>
        <p:nvSpPr>
          <p:cNvPr id="3" name="Segnaposto contenuto 2">
            <a:extLst>
              <a:ext uri="{FF2B5EF4-FFF2-40B4-BE49-F238E27FC236}">
                <a16:creationId xmlns="" xmlns:a16="http://schemas.microsoft.com/office/drawing/2014/main" id="{1AB74E33-0D53-4051-A67F-F74F08C8E465}"/>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285750" indent="-285750">
              <a:lnSpc>
                <a:spcPct val="100000"/>
              </a:lnSpc>
              <a:spcBef>
                <a:spcPts val="0"/>
              </a:spcBef>
              <a:spcAft>
                <a:spcPts val="800"/>
              </a:spcAft>
              <a:buNone/>
            </a:pPr>
            <a:r>
              <a:rPr lang="it-IT" b="1" dirty="0" smtClean="0">
                <a:latin typeface="Calibri"/>
                <a:cs typeface="Calibri"/>
              </a:rPr>
              <a:t>-Il </a:t>
            </a:r>
            <a:r>
              <a:rPr lang="it-IT" b="1" dirty="0">
                <a:latin typeface="Calibri"/>
                <a:cs typeface="Calibri"/>
              </a:rPr>
              <a:t>carattere del cane e la relazione con il proprietario</a:t>
            </a:r>
            <a:r>
              <a:rPr lang="it-IT" dirty="0">
                <a:latin typeface="Calibri"/>
                <a:cs typeface="Calibri"/>
              </a:rPr>
              <a:t>: una relazione appagante e stimolante spingerà il cane a svolgere attività prolungata a fianco del proprietario, anche in situazioni climatiche estreme;</a:t>
            </a:r>
            <a:endParaRPr lang="en-US" dirty="0">
              <a:ea typeface="+mn-lt"/>
              <a:cs typeface="+mn-lt"/>
            </a:endParaRPr>
          </a:p>
          <a:p>
            <a:pPr marL="285750" indent="-285750">
              <a:lnSpc>
                <a:spcPct val="100000"/>
              </a:lnSpc>
              <a:spcBef>
                <a:spcPts val="0"/>
              </a:spcBef>
              <a:spcAft>
                <a:spcPts val="800"/>
              </a:spcAft>
              <a:buNone/>
            </a:pPr>
            <a:r>
              <a:rPr lang="it-IT" b="1" dirty="0" smtClean="0">
                <a:latin typeface="Calibri"/>
                <a:cs typeface="Calibri"/>
              </a:rPr>
              <a:t>-Il </a:t>
            </a:r>
            <a:r>
              <a:rPr lang="it-IT" b="1" dirty="0">
                <a:latin typeface="Calibri"/>
                <a:cs typeface="Calibri"/>
              </a:rPr>
              <a:t>soddisfacimento dei bisogni fisiologici di base:</a:t>
            </a:r>
            <a:r>
              <a:rPr lang="it-IT" dirty="0">
                <a:latin typeface="Calibri"/>
                <a:cs typeface="Calibri"/>
              </a:rPr>
              <a:t> la possibilità di riposare, il comfort termico e il movimento spontaneo vanno soddisfatti </a:t>
            </a:r>
            <a:r>
              <a:rPr lang="it-IT" b="1" dirty="0">
                <a:latin typeface="Calibri"/>
                <a:cs typeface="Calibri"/>
              </a:rPr>
              <a:t>prima </a:t>
            </a:r>
            <a:r>
              <a:rPr lang="it-IT" dirty="0">
                <a:latin typeface="Calibri"/>
                <a:cs typeface="Calibri"/>
              </a:rPr>
              <a:t>di chiedere al cane di impegnarsi in un’attività specialistica;</a:t>
            </a:r>
            <a:endParaRPr lang="en-US" dirty="0">
              <a:ea typeface="+mn-lt"/>
              <a:cs typeface="+mn-lt"/>
            </a:endParaRPr>
          </a:p>
          <a:p>
            <a:pPr marL="285750" indent="-285750">
              <a:lnSpc>
                <a:spcPct val="100000"/>
              </a:lnSpc>
              <a:spcBef>
                <a:spcPts val="0"/>
              </a:spcBef>
              <a:spcAft>
                <a:spcPts val="800"/>
              </a:spcAft>
              <a:buNone/>
            </a:pPr>
            <a:r>
              <a:rPr lang="it-IT" b="1" dirty="0" smtClean="0">
                <a:latin typeface="Calibri"/>
                <a:cs typeface="Calibri"/>
              </a:rPr>
              <a:t>-Il </a:t>
            </a:r>
            <a:r>
              <a:rPr lang="it-IT" b="1" dirty="0">
                <a:latin typeface="Calibri"/>
                <a:cs typeface="Calibri"/>
              </a:rPr>
              <a:t>monitoraggio dello stato di salute globale</a:t>
            </a:r>
            <a:r>
              <a:rPr lang="it-IT" dirty="0">
                <a:latin typeface="Calibri"/>
                <a:cs typeface="Calibri"/>
              </a:rPr>
              <a:t>: occorre che il Medico Veterinario di fiducia escluda qualsiasi patologia;</a:t>
            </a:r>
            <a:endParaRPr lang="en-US" dirty="0">
              <a:ea typeface="+mn-lt"/>
              <a:cs typeface="+mn-lt"/>
            </a:endParaRPr>
          </a:p>
          <a:p>
            <a:pPr>
              <a:lnSpc>
                <a:spcPct val="100000"/>
              </a:lnSpc>
              <a:spcBef>
                <a:spcPts val="0"/>
              </a:spcBef>
              <a:spcAft>
                <a:spcPts val="800"/>
              </a:spcAft>
            </a:pPr>
            <a:endParaRPr lang="it-IT" dirty="0">
              <a:ea typeface="+mn-lt"/>
              <a:cs typeface="+mn-lt"/>
            </a:endParaRPr>
          </a:p>
          <a:p>
            <a:pPr>
              <a:lnSpc>
                <a:spcPct val="100000"/>
              </a:lnSpc>
            </a:pPr>
            <a:endParaRPr lang="it-IT" dirty="0"/>
          </a:p>
        </p:txBody>
      </p:sp>
    </p:spTree>
    <p:extLst>
      <p:ext uri="{BB962C8B-B14F-4D97-AF65-F5344CB8AC3E}">
        <p14:creationId xmlns="" xmlns:p14="http://schemas.microsoft.com/office/powerpoint/2010/main" val="1990553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B103A01E-8621-6A37-4B78-BFA7A645735E}"/>
              </a:ext>
            </a:extLst>
          </p:cNvPr>
          <p:cNvSpPr>
            <a:spLocks noGrp="1"/>
          </p:cNvSpPr>
          <p:nvPr>
            <p:ph type="title"/>
          </p:nvPr>
        </p:nvSpPr>
        <p:spPr>
          <a:xfrm>
            <a:off x="640080" y="325369"/>
            <a:ext cx="4368602" cy="1956841"/>
          </a:xfrm>
        </p:spPr>
        <p:txBody>
          <a:bodyPr anchor="b">
            <a:normAutofit/>
          </a:bodyPr>
          <a:lstStyle/>
          <a:p>
            <a:pPr>
              <a:lnSpc>
                <a:spcPct val="90000"/>
              </a:lnSpc>
            </a:pPr>
            <a:r>
              <a:rPr lang="it-IT" sz="3600"/>
              <a:t>RINGRAZIAMENTI</a:t>
            </a:r>
          </a:p>
        </p:txBody>
      </p:sp>
      <p:sp>
        <p:nvSpPr>
          <p:cNvPr id="19"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A982E"/>
          </a:solidFill>
          <a:ln w="38100" cap="rnd">
            <a:solidFill>
              <a:srgbClr val="DA982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 xmlns:a16="http://schemas.microsoft.com/office/drawing/2014/main" id="{1019C686-888B-29BE-4882-215A14C9DC7F}"/>
              </a:ext>
            </a:extLst>
          </p:cNvPr>
          <p:cNvSpPr>
            <a:spLocks noGrp="1"/>
          </p:cNvSpPr>
          <p:nvPr>
            <p:ph idx="1"/>
          </p:nvPr>
        </p:nvSpPr>
        <p:spPr>
          <a:xfrm>
            <a:off x="640080" y="2872899"/>
            <a:ext cx="4876635" cy="3320668"/>
          </a:xfrm>
        </p:spPr>
        <p:txBody>
          <a:bodyPr vert="horz" lIns="91440" tIns="45720" rIns="91440" bIns="45720" rtlCol="0" anchor="t">
            <a:normAutofit/>
          </a:bodyPr>
          <a:lstStyle/>
          <a:p>
            <a:pPr marL="0" indent="0">
              <a:buNone/>
            </a:pPr>
            <a:r>
              <a:rPr lang="en-US" dirty="0">
                <a:latin typeface="Calibri"/>
                <a:cs typeface="Calibri"/>
              </a:rPr>
              <a:t>A Francesca </a:t>
            </a:r>
            <a:r>
              <a:rPr lang="en-US" dirty="0" err="1">
                <a:latin typeface="Calibri"/>
                <a:cs typeface="Calibri"/>
              </a:rPr>
              <a:t>compagna</a:t>
            </a:r>
            <a:r>
              <a:rPr lang="en-US" dirty="0">
                <a:latin typeface="Calibri"/>
                <a:cs typeface="Calibri"/>
              </a:rPr>
              <a:t> di caccia e di "presentazioni" </a:t>
            </a:r>
            <a:endParaRPr lang="it-IT"/>
          </a:p>
          <a:p>
            <a:pPr marL="0" indent="0">
              <a:buNone/>
            </a:pPr>
            <a:r>
              <a:rPr lang="en-US" dirty="0" err="1">
                <a:latin typeface="Calibri"/>
                <a:cs typeface="Calibri"/>
              </a:rPr>
              <a:t>E</a:t>
            </a:r>
            <a:r>
              <a:rPr lang="en-US" dirty="0">
                <a:latin typeface="Calibri"/>
                <a:cs typeface="Calibri"/>
              </a:rPr>
              <a:t> </a:t>
            </a:r>
            <a:r>
              <a:rPr lang="en-US" dirty="0" err="1">
                <a:latin typeface="Calibri"/>
                <a:cs typeface="Calibri"/>
              </a:rPr>
              <a:t>all'UNCZA</a:t>
            </a:r>
            <a:r>
              <a:rPr lang="en-US" dirty="0">
                <a:latin typeface="Calibri"/>
                <a:cs typeface="Calibri"/>
              </a:rPr>
              <a:t> </a:t>
            </a:r>
            <a:r>
              <a:rPr lang="en-US" dirty="0" err="1">
                <a:latin typeface="Calibri"/>
                <a:cs typeface="Calibri"/>
              </a:rPr>
              <a:t>che</a:t>
            </a:r>
            <a:r>
              <a:rPr lang="en-US" dirty="0">
                <a:latin typeface="Calibri"/>
                <a:cs typeface="Calibri"/>
              </a:rPr>
              <a:t> ha </a:t>
            </a:r>
            <a:r>
              <a:rPr lang="en-US" dirty="0" err="1">
                <a:latin typeface="Calibri"/>
                <a:cs typeface="Calibri"/>
              </a:rPr>
              <a:t>reso</a:t>
            </a:r>
            <a:r>
              <a:rPr lang="en-US" dirty="0">
                <a:latin typeface="Calibri"/>
                <a:cs typeface="Calibri"/>
              </a:rPr>
              <a:t> </a:t>
            </a:r>
            <a:r>
              <a:rPr lang="en-US" dirty="0" err="1">
                <a:latin typeface="Calibri"/>
                <a:cs typeface="Calibri"/>
              </a:rPr>
              <a:t>possibile</a:t>
            </a:r>
            <a:r>
              <a:rPr lang="en-US" dirty="0">
                <a:latin typeface="Calibri"/>
                <a:cs typeface="Calibri"/>
              </a:rPr>
              <a:t> e ci ha invitato a </a:t>
            </a:r>
            <a:r>
              <a:rPr lang="en-US" dirty="0" err="1">
                <a:latin typeface="Calibri"/>
                <a:cs typeface="Calibri"/>
              </a:rPr>
              <a:t>questa</a:t>
            </a:r>
            <a:r>
              <a:rPr lang="en-US" dirty="0">
                <a:latin typeface="Calibri"/>
                <a:cs typeface="Calibri"/>
              </a:rPr>
              <a:t> </a:t>
            </a:r>
            <a:r>
              <a:rPr lang="en-US" dirty="0" err="1">
                <a:latin typeface="Calibri"/>
                <a:cs typeface="Calibri"/>
              </a:rPr>
              <a:t>bellissima</a:t>
            </a:r>
            <a:r>
              <a:rPr lang="en-US" dirty="0">
                <a:latin typeface="Calibri"/>
                <a:cs typeface="Calibri"/>
              </a:rPr>
              <a:t> </a:t>
            </a:r>
            <a:r>
              <a:rPr lang="en-US" dirty="0" err="1">
                <a:latin typeface="Calibri"/>
                <a:cs typeface="Calibri"/>
              </a:rPr>
              <a:t>manifestazione</a:t>
            </a:r>
            <a:r>
              <a:rPr lang="en-US" dirty="0">
                <a:latin typeface="Calibri"/>
                <a:cs typeface="Calibri"/>
              </a:rPr>
              <a:t>.</a:t>
            </a:r>
          </a:p>
        </p:txBody>
      </p:sp>
      <p:pic>
        <p:nvPicPr>
          <p:cNvPr id="4" name="Immagine 4" descr="Immagine che contiene erba, esterni, persona&#10;&#10;Descrizione generata automaticamente">
            <a:extLst>
              <a:ext uri="{FF2B5EF4-FFF2-40B4-BE49-F238E27FC236}">
                <a16:creationId xmlns="" xmlns:a16="http://schemas.microsoft.com/office/drawing/2014/main" id="{08CA908C-0D5E-6B53-3075-F36603AE9049}"/>
              </a:ext>
            </a:extLst>
          </p:cNvPr>
          <p:cNvPicPr>
            <a:picLocks noChangeAspect="1"/>
          </p:cNvPicPr>
          <p:nvPr/>
        </p:nvPicPr>
        <p:blipFill rotWithShape="1">
          <a:blip r:embed="rId2"/>
          <a:srcRect t="25088" r="-1" b="8363"/>
          <a:stretch/>
        </p:blipFill>
        <p:spPr>
          <a:xfrm>
            <a:off x="6296440" y="-187559"/>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 xmlns:p14="http://schemas.microsoft.com/office/powerpoint/2010/main" val="348981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BDEFAF47-81A1-48C2-9A71-EA93A2DDA84B}"/>
              </a:ext>
            </a:extLst>
          </p:cNvPr>
          <p:cNvSpPr>
            <a:spLocks noGrp="1"/>
          </p:cNvSpPr>
          <p:nvPr>
            <p:ph type="title"/>
          </p:nvPr>
        </p:nvSpPr>
        <p:spPr>
          <a:xfrm>
            <a:off x="640080" y="325369"/>
            <a:ext cx="4368602" cy="1956841"/>
          </a:xfrm>
        </p:spPr>
        <p:txBody>
          <a:bodyPr anchor="b">
            <a:normAutofit/>
          </a:bodyPr>
          <a:lstStyle/>
          <a:p>
            <a:pPr>
              <a:lnSpc>
                <a:spcPct val="90000"/>
              </a:lnSpc>
            </a:pPr>
            <a:r>
              <a:rPr lang="it-IT" sz="4100"/>
              <a:t>LA CORRETTA ALIMENTAZIONE </a:t>
            </a:r>
          </a:p>
        </p:txBody>
      </p:sp>
      <p:sp>
        <p:nvSpPr>
          <p:cNvPr id="30"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59055"/>
          </a:solidFill>
          <a:ln w="38100" cap="rnd">
            <a:solidFill>
              <a:srgbClr val="B5905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CB16A1D5-3C0B-42F2-8769-ED2C0B080D3A}"/>
              </a:ext>
            </a:extLst>
          </p:cNvPr>
          <p:cNvSpPr>
            <a:spLocks noGrp="1"/>
          </p:cNvSpPr>
          <p:nvPr>
            <p:ph idx="1"/>
          </p:nvPr>
        </p:nvSpPr>
        <p:spPr>
          <a:xfrm>
            <a:off x="55533" y="2758078"/>
            <a:ext cx="5945039" cy="3550310"/>
          </a:xfrm>
        </p:spPr>
        <p:txBody>
          <a:bodyPr vert="horz" lIns="91440" tIns="45720" rIns="91440" bIns="45720" rtlCol="0" anchor="t">
            <a:noAutofit/>
          </a:bodyPr>
          <a:lstStyle/>
          <a:p>
            <a:pPr marL="285750" indent="-285750">
              <a:lnSpc>
                <a:spcPct val="100000"/>
              </a:lnSpc>
              <a:spcBef>
                <a:spcPts val="0"/>
              </a:spcBef>
              <a:spcAft>
                <a:spcPts val="800"/>
              </a:spcAft>
              <a:buFont typeface="Wingdings,Sans-Serif" panose="020B0604020202020204" pitchFamily="34" charset="0"/>
              <a:buChar char="ü"/>
            </a:pPr>
            <a:r>
              <a:rPr lang="it-IT" sz="2400">
                <a:latin typeface="Calibri"/>
                <a:cs typeface="Calibri"/>
              </a:rPr>
              <a:t>durante l’attività fisica aumentano le esigenze nutrizionali. </a:t>
            </a:r>
            <a:endParaRPr lang="en-US" sz="2400">
              <a:latin typeface="The Hand"/>
              <a:cs typeface="Calibri"/>
            </a:endParaRPr>
          </a:p>
          <a:p>
            <a:pPr marL="0" indent="0">
              <a:lnSpc>
                <a:spcPct val="100000"/>
              </a:lnSpc>
              <a:spcBef>
                <a:spcPts val="0"/>
              </a:spcBef>
              <a:spcAft>
                <a:spcPts val="800"/>
              </a:spcAft>
              <a:buNone/>
            </a:pPr>
            <a:r>
              <a:rPr lang="it-IT" sz="2400">
                <a:latin typeface="Calibri"/>
                <a:cs typeface="Calibri"/>
              </a:rPr>
              <a:t>Quando si parla di nutrizione del cane da lavoro bisogna garantire che:</a:t>
            </a:r>
            <a:endParaRPr lang="en-US" sz="2400">
              <a:ea typeface="+mn-lt"/>
              <a:cs typeface="+mn-lt"/>
            </a:endParaRPr>
          </a:p>
          <a:p>
            <a:pPr marL="0" indent="0">
              <a:lnSpc>
                <a:spcPct val="100000"/>
              </a:lnSpc>
              <a:spcBef>
                <a:spcPts val="0"/>
              </a:spcBef>
              <a:spcAft>
                <a:spcPts val="800"/>
              </a:spcAft>
              <a:buNone/>
            </a:pPr>
            <a:endParaRPr lang="it-IT" sz="2400">
              <a:latin typeface="Calibri"/>
              <a:cs typeface="Calibri"/>
            </a:endParaRPr>
          </a:p>
          <a:p>
            <a:pPr marL="742950" lvl="1" indent="-285750">
              <a:lnSpc>
                <a:spcPct val="100000"/>
              </a:lnSpc>
              <a:spcBef>
                <a:spcPts val="0"/>
              </a:spcBef>
              <a:spcAft>
                <a:spcPts val="800"/>
              </a:spcAft>
              <a:buFont typeface="Arial,Sans-Serif" panose="020B0604020202020204" pitchFamily="34" charset="0"/>
            </a:pPr>
            <a:r>
              <a:rPr lang="it-IT">
                <a:latin typeface="Calibri"/>
                <a:cs typeface="Calibri"/>
              </a:rPr>
              <a:t>l’energia apportata dalla razione sia idonea rispetto al tipo di lavoro;</a:t>
            </a:r>
            <a:endParaRPr lang="en-US">
              <a:ea typeface="+mn-lt"/>
              <a:cs typeface="+mn-lt"/>
            </a:endParaRPr>
          </a:p>
          <a:p>
            <a:pPr marL="742950" lvl="1" indent="-285750">
              <a:lnSpc>
                <a:spcPct val="100000"/>
              </a:lnSpc>
              <a:spcBef>
                <a:spcPts val="0"/>
              </a:spcBef>
              <a:spcAft>
                <a:spcPts val="800"/>
              </a:spcAft>
              <a:buFont typeface="Arial,Sans-Serif" panose="020B0604020202020204" pitchFamily="34" charset="0"/>
            </a:pPr>
            <a:r>
              <a:rPr lang="it-IT">
                <a:latin typeface="Calibri"/>
                <a:cs typeface="Calibri"/>
              </a:rPr>
              <a:t>tutti i nutrienti e l’acqua raggiungano i fabbisogni minimi.</a:t>
            </a:r>
            <a:endParaRPr lang="en-US">
              <a:ea typeface="+mn-lt"/>
              <a:cs typeface="+mn-lt"/>
            </a:endParaRPr>
          </a:p>
          <a:p>
            <a:pPr>
              <a:lnSpc>
                <a:spcPct val="100000"/>
              </a:lnSpc>
            </a:pPr>
            <a:endParaRPr lang="it-IT" sz="2000"/>
          </a:p>
        </p:txBody>
      </p:sp>
      <p:pic>
        <p:nvPicPr>
          <p:cNvPr id="5" name="Immagine 5" descr="Immagine che contiene parete, interni, cane, persona&#10;&#10;Descrizione generata automaticamente">
            <a:extLst>
              <a:ext uri="{FF2B5EF4-FFF2-40B4-BE49-F238E27FC236}">
                <a16:creationId xmlns="" xmlns:a16="http://schemas.microsoft.com/office/drawing/2014/main" id="{3689B6F8-ABB8-4140-8D96-D1A13127F7B5}"/>
              </a:ext>
            </a:extLst>
          </p:cNvPr>
          <p:cNvPicPr>
            <a:picLocks noChangeAspect="1"/>
          </p:cNvPicPr>
          <p:nvPr/>
        </p:nvPicPr>
        <p:blipFill rotWithShape="1">
          <a:blip r:embed="rId2"/>
          <a:srcRect r="2207" b="2"/>
          <a:stretch/>
        </p:blipFill>
        <p:spPr>
          <a:xfrm>
            <a:off x="5896250" y="-73058"/>
            <a:ext cx="6294227" cy="693105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 xmlns:p14="http://schemas.microsoft.com/office/powerpoint/2010/main" val="1981713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
            <a:extLst>
              <a:ext uri="{FF2B5EF4-FFF2-40B4-BE49-F238E27FC236}">
                <a16:creationId xmlns="" xmlns:a16="http://schemas.microsoft.com/office/drawing/2014/main" id="{EBDD1931-9E86-4402-9A68-33A2D9EFB1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82" name="Rectangle 81">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5ACE5F4F-FF96-42F3-B3FB-17C6BBC53B85}"/>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a:lnSpc>
                <a:spcPct val="90000"/>
              </a:lnSpc>
            </a:pPr>
            <a:r>
              <a:rPr lang="en-US" sz="5600"/>
              <a:t>LA CORRETTA ALIMENTAZIONE</a:t>
            </a:r>
          </a:p>
        </p:txBody>
      </p:sp>
      <p:sp>
        <p:nvSpPr>
          <p:cNvPr id="84"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51E67B"/>
          </a:solidFill>
          <a:ln w="38100" cap="rnd">
            <a:solidFill>
              <a:srgbClr val="51E67B"/>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2C9A7B29-B7A8-45C2-83B7-0CB6BD380405}"/>
              </a:ext>
            </a:extLst>
          </p:cNvPr>
          <p:cNvSpPr>
            <a:spLocks noGrp="1"/>
          </p:cNvSpPr>
          <p:nvPr>
            <p:ph sz="half" idx="1"/>
          </p:nvPr>
        </p:nvSpPr>
        <p:spPr>
          <a:xfrm>
            <a:off x="5297762" y="2706624"/>
            <a:ext cx="6251110" cy="3483864"/>
          </a:xfrm>
        </p:spPr>
        <p:txBody>
          <a:bodyPr vert="horz" lIns="91440" tIns="45720" rIns="91440" bIns="45720" rtlCol="0" anchor="t">
            <a:noAutofit/>
          </a:bodyPr>
          <a:lstStyle/>
          <a:p>
            <a:r>
              <a:rPr lang="en-US" sz="2400" dirty="0">
                <a:latin typeface="Calibri"/>
                <a:cs typeface="Calibri"/>
              </a:rPr>
              <a:t>Il </a:t>
            </a:r>
            <a:r>
              <a:rPr lang="en-US" sz="2400" dirty="0" err="1">
                <a:latin typeface="Calibri"/>
                <a:cs typeface="Calibri"/>
              </a:rPr>
              <a:t>fabbisogno</a:t>
            </a:r>
            <a:r>
              <a:rPr lang="en-US" sz="2400" dirty="0">
                <a:latin typeface="Calibri"/>
                <a:cs typeface="Calibri"/>
              </a:rPr>
              <a:t> </a:t>
            </a:r>
            <a:r>
              <a:rPr lang="en-US" sz="2400" dirty="0" err="1">
                <a:latin typeface="Calibri"/>
                <a:cs typeface="Calibri"/>
              </a:rPr>
              <a:t>giornaliero</a:t>
            </a:r>
            <a:r>
              <a:rPr lang="en-US" sz="2400" dirty="0">
                <a:latin typeface="Calibri"/>
                <a:cs typeface="Calibri"/>
              </a:rPr>
              <a:t> del cane da </a:t>
            </a:r>
            <a:r>
              <a:rPr lang="en-US" sz="2400" dirty="0" err="1">
                <a:latin typeface="Calibri"/>
                <a:cs typeface="Calibri"/>
              </a:rPr>
              <a:t>lavoro</a:t>
            </a:r>
            <a:r>
              <a:rPr lang="en-US" sz="2400" dirty="0">
                <a:latin typeface="Calibri"/>
                <a:cs typeface="Calibri"/>
              </a:rPr>
              <a:t> </a:t>
            </a:r>
            <a:r>
              <a:rPr lang="en-US" sz="2400" dirty="0" err="1">
                <a:latin typeface="Calibri"/>
                <a:cs typeface="Calibri"/>
              </a:rPr>
              <a:t>viene</a:t>
            </a:r>
            <a:r>
              <a:rPr lang="en-US" sz="2400" dirty="0">
                <a:latin typeface="Calibri"/>
                <a:cs typeface="Calibri"/>
              </a:rPr>
              <a:t> </a:t>
            </a:r>
            <a:r>
              <a:rPr lang="en-US" sz="2400" dirty="0" err="1">
                <a:latin typeface="Calibri"/>
                <a:cs typeface="Calibri"/>
              </a:rPr>
              <a:t>calcolato</a:t>
            </a:r>
            <a:r>
              <a:rPr lang="en-US" sz="2400" dirty="0">
                <a:latin typeface="Calibri"/>
                <a:cs typeface="Calibri"/>
              </a:rPr>
              <a:t> </a:t>
            </a:r>
            <a:r>
              <a:rPr lang="en-US" sz="2400" dirty="0" err="1">
                <a:latin typeface="Calibri"/>
                <a:cs typeface="Calibri"/>
              </a:rPr>
              <a:t>matematicamente</a:t>
            </a:r>
            <a:r>
              <a:rPr lang="en-US" sz="2400" dirty="0">
                <a:latin typeface="Calibri"/>
                <a:cs typeface="Calibri"/>
              </a:rPr>
              <a:t>, </a:t>
            </a:r>
            <a:r>
              <a:rPr lang="en-US" sz="2400" dirty="0" err="1">
                <a:latin typeface="Calibri"/>
                <a:cs typeface="Calibri"/>
              </a:rPr>
              <a:t>prevedendo</a:t>
            </a:r>
            <a:r>
              <a:rPr lang="en-US" sz="2400" dirty="0">
                <a:latin typeface="Calibri"/>
                <a:cs typeface="Calibri"/>
              </a:rPr>
              <a:t> </a:t>
            </a:r>
            <a:r>
              <a:rPr lang="en-US" sz="2400" dirty="0" err="1">
                <a:latin typeface="Calibri"/>
                <a:cs typeface="Calibri"/>
              </a:rPr>
              <a:t>l’utilizzo</a:t>
            </a:r>
            <a:r>
              <a:rPr lang="en-US" sz="2400" dirty="0">
                <a:latin typeface="Calibri"/>
                <a:cs typeface="Calibri"/>
              </a:rPr>
              <a:t> di </a:t>
            </a:r>
            <a:r>
              <a:rPr lang="en-US" sz="2400" dirty="0" err="1">
                <a:latin typeface="Calibri"/>
                <a:cs typeface="Calibri"/>
              </a:rPr>
              <a:t>alcuni</a:t>
            </a:r>
            <a:r>
              <a:rPr lang="en-US" sz="2400" dirty="0">
                <a:latin typeface="Calibri"/>
                <a:cs typeface="Calibri"/>
              </a:rPr>
              <a:t> </a:t>
            </a:r>
            <a:r>
              <a:rPr lang="en-US" sz="2400" dirty="0" err="1">
                <a:latin typeface="Calibri"/>
                <a:cs typeface="Calibri"/>
              </a:rPr>
              <a:t>coefficienti</a:t>
            </a:r>
            <a:r>
              <a:rPr lang="en-US" sz="2400" dirty="0">
                <a:latin typeface="Calibri"/>
                <a:cs typeface="Calibri"/>
              </a:rPr>
              <a:t> </a:t>
            </a:r>
            <a:r>
              <a:rPr lang="en-US" sz="2400" dirty="0" err="1">
                <a:latin typeface="Calibri"/>
                <a:cs typeface="Calibri"/>
              </a:rPr>
              <a:t>legati</a:t>
            </a:r>
            <a:r>
              <a:rPr lang="en-US" sz="2400" dirty="0">
                <a:latin typeface="Calibri"/>
                <a:cs typeface="Calibri"/>
              </a:rPr>
              <a:t> al </a:t>
            </a:r>
            <a:r>
              <a:rPr lang="en-US" sz="2400" dirty="0" err="1">
                <a:latin typeface="Calibri"/>
                <a:cs typeface="Calibri"/>
              </a:rPr>
              <a:t>tipo</a:t>
            </a:r>
            <a:r>
              <a:rPr lang="en-US" sz="2400" dirty="0">
                <a:latin typeface="Calibri"/>
                <a:cs typeface="Calibri"/>
              </a:rPr>
              <a:t>/</a:t>
            </a:r>
            <a:r>
              <a:rPr lang="en-US" sz="2400" dirty="0" err="1">
                <a:latin typeface="Calibri"/>
                <a:cs typeface="Calibri"/>
              </a:rPr>
              <a:t>durata</a:t>
            </a:r>
            <a:r>
              <a:rPr lang="en-US" sz="2400" dirty="0">
                <a:latin typeface="Calibri"/>
                <a:cs typeface="Calibri"/>
              </a:rPr>
              <a:t> </a:t>
            </a:r>
            <a:r>
              <a:rPr lang="en-US" sz="2400" dirty="0" err="1">
                <a:latin typeface="Calibri"/>
                <a:cs typeface="Calibri"/>
              </a:rPr>
              <a:t>della</a:t>
            </a:r>
            <a:r>
              <a:rPr lang="en-US" sz="2400" dirty="0">
                <a:latin typeface="Calibri"/>
                <a:cs typeface="Calibri"/>
              </a:rPr>
              <a:t> </a:t>
            </a:r>
            <a:r>
              <a:rPr lang="en-US" sz="2400" dirty="0" err="1">
                <a:latin typeface="Calibri"/>
                <a:cs typeface="Calibri"/>
              </a:rPr>
              <a:t>prestazione</a:t>
            </a:r>
            <a:r>
              <a:rPr lang="en-US" sz="2400" dirty="0">
                <a:latin typeface="Calibri"/>
                <a:cs typeface="Calibri"/>
              </a:rPr>
              <a:t>, </a:t>
            </a:r>
            <a:r>
              <a:rPr lang="en-US" sz="2400" dirty="0" err="1">
                <a:latin typeface="Calibri"/>
                <a:cs typeface="Calibri"/>
              </a:rPr>
              <a:t>alla</a:t>
            </a:r>
            <a:r>
              <a:rPr lang="en-US" sz="2400" dirty="0">
                <a:latin typeface="Calibri"/>
                <a:cs typeface="Calibri"/>
              </a:rPr>
              <a:t> </a:t>
            </a:r>
            <a:r>
              <a:rPr lang="en-US" sz="2400" dirty="0" err="1">
                <a:latin typeface="Calibri"/>
                <a:cs typeface="Calibri"/>
              </a:rPr>
              <a:t>razza</a:t>
            </a:r>
            <a:r>
              <a:rPr lang="en-US" sz="2400" dirty="0">
                <a:latin typeface="Calibri"/>
                <a:cs typeface="Calibri"/>
              </a:rPr>
              <a:t>, al </a:t>
            </a:r>
            <a:r>
              <a:rPr lang="en-US" sz="2400" dirty="0" err="1">
                <a:latin typeface="Calibri"/>
                <a:cs typeface="Calibri"/>
              </a:rPr>
              <a:t>temperamento</a:t>
            </a:r>
            <a:r>
              <a:rPr lang="en-US" sz="2400" dirty="0">
                <a:latin typeface="Calibri"/>
                <a:cs typeface="Calibri"/>
              </a:rPr>
              <a:t>, </a:t>
            </a:r>
            <a:r>
              <a:rPr lang="en-US" sz="2400" dirty="0" err="1">
                <a:latin typeface="Calibri"/>
                <a:cs typeface="Calibri"/>
              </a:rPr>
              <a:t>alla</a:t>
            </a:r>
            <a:r>
              <a:rPr lang="en-US" sz="2400" dirty="0">
                <a:latin typeface="Calibri"/>
                <a:cs typeface="Calibri"/>
              </a:rPr>
              <a:t> </a:t>
            </a:r>
            <a:r>
              <a:rPr lang="en-US" sz="2400" dirty="0" err="1">
                <a:latin typeface="Calibri"/>
                <a:cs typeface="Calibri"/>
              </a:rPr>
              <a:t>temperatura</a:t>
            </a:r>
            <a:r>
              <a:rPr lang="en-US" sz="2400" dirty="0">
                <a:latin typeface="Calibri"/>
                <a:cs typeface="Calibri"/>
              </a:rPr>
              <a:t> </a:t>
            </a:r>
            <a:r>
              <a:rPr lang="en-US" sz="2400" dirty="0" err="1">
                <a:latin typeface="Calibri"/>
                <a:cs typeface="Calibri"/>
              </a:rPr>
              <a:t>ambientale</a:t>
            </a:r>
            <a:r>
              <a:rPr lang="en-US" sz="2400" dirty="0">
                <a:latin typeface="Calibri"/>
                <a:cs typeface="Calibri"/>
              </a:rPr>
              <a:t>, al </a:t>
            </a:r>
            <a:r>
              <a:rPr lang="en-US" sz="2400" dirty="0" err="1">
                <a:latin typeface="Calibri"/>
                <a:cs typeface="Calibri"/>
              </a:rPr>
              <a:t>suolo</a:t>
            </a:r>
            <a:r>
              <a:rPr lang="en-US" sz="2400" dirty="0">
                <a:latin typeface="Calibri"/>
                <a:cs typeface="Calibri"/>
              </a:rPr>
              <a:t> (</a:t>
            </a:r>
            <a:r>
              <a:rPr lang="en-US" sz="2400" dirty="0" err="1">
                <a:latin typeface="Calibri"/>
                <a:cs typeface="Calibri"/>
              </a:rPr>
              <a:t>caratteristiche</a:t>
            </a:r>
            <a:r>
              <a:rPr lang="en-US" sz="2400" dirty="0">
                <a:latin typeface="Calibri"/>
                <a:cs typeface="Calibri"/>
              </a:rPr>
              <a:t> e </a:t>
            </a:r>
            <a:r>
              <a:rPr lang="en-US" sz="2400" dirty="0" err="1">
                <a:latin typeface="Calibri"/>
                <a:cs typeface="Calibri"/>
              </a:rPr>
              <a:t>pendenza</a:t>
            </a:r>
            <a:r>
              <a:rPr lang="en-US" sz="2400" dirty="0">
                <a:latin typeface="Calibri"/>
                <a:cs typeface="Calibri"/>
              </a:rPr>
              <a:t>), </a:t>
            </a:r>
            <a:r>
              <a:rPr lang="en-US" sz="2400" dirty="0" err="1">
                <a:latin typeface="Calibri"/>
                <a:cs typeface="Calibri"/>
              </a:rPr>
              <a:t>all’umidità</a:t>
            </a:r>
            <a:r>
              <a:rPr lang="en-US" sz="2400" dirty="0">
                <a:latin typeface="Calibri"/>
                <a:cs typeface="Calibri"/>
              </a:rPr>
              <a:t>, </a:t>
            </a:r>
            <a:r>
              <a:rPr lang="en-US" sz="2400" dirty="0" err="1">
                <a:latin typeface="Calibri"/>
                <a:cs typeface="Calibri"/>
              </a:rPr>
              <a:t>alla</a:t>
            </a:r>
            <a:r>
              <a:rPr lang="en-US" sz="2400" dirty="0">
                <a:latin typeface="Calibri"/>
                <a:cs typeface="Calibri"/>
              </a:rPr>
              <a:t> </a:t>
            </a:r>
            <a:r>
              <a:rPr lang="en-US" sz="2400" dirty="0" err="1">
                <a:latin typeface="Calibri"/>
                <a:cs typeface="Calibri"/>
              </a:rPr>
              <a:t>velocità</a:t>
            </a:r>
            <a:r>
              <a:rPr lang="en-US" sz="2400" dirty="0">
                <a:latin typeface="Calibri"/>
                <a:cs typeface="Calibri"/>
              </a:rPr>
              <a:t> (</a:t>
            </a:r>
            <a:r>
              <a:rPr lang="en-US" sz="2400" dirty="0" err="1">
                <a:latin typeface="Calibri"/>
                <a:cs typeface="Calibri"/>
              </a:rPr>
              <a:t>passo</a:t>
            </a:r>
            <a:r>
              <a:rPr lang="en-US" sz="2400" dirty="0">
                <a:latin typeface="Calibri"/>
                <a:cs typeface="Calibri"/>
              </a:rPr>
              <a:t>, </a:t>
            </a:r>
            <a:r>
              <a:rPr lang="en-US" sz="2400" dirty="0" err="1">
                <a:latin typeface="Calibri"/>
                <a:cs typeface="Calibri"/>
              </a:rPr>
              <a:t>trotto</a:t>
            </a:r>
            <a:r>
              <a:rPr lang="en-US" sz="2400" dirty="0">
                <a:latin typeface="Calibri"/>
                <a:cs typeface="Calibri"/>
              </a:rPr>
              <a:t>, </a:t>
            </a:r>
            <a:r>
              <a:rPr lang="en-US" sz="2400" dirty="0" err="1">
                <a:latin typeface="Calibri"/>
                <a:cs typeface="Calibri"/>
              </a:rPr>
              <a:t>galoppo</a:t>
            </a:r>
            <a:r>
              <a:rPr lang="en-US" sz="2400" dirty="0">
                <a:latin typeface="Calibri"/>
                <a:cs typeface="Calibri"/>
              </a:rPr>
              <a:t>) e </a:t>
            </a:r>
            <a:r>
              <a:rPr lang="en-US" sz="2400" dirty="0" err="1">
                <a:latin typeface="Calibri"/>
                <a:cs typeface="Calibri"/>
              </a:rPr>
              <a:t>all’obiettivo</a:t>
            </a:r>
            <a:r>
              <a:rPr lang="en-US" sz="2400" dirty="0">
                <a:latin typeface="Calibri"/>
                <a:cs typeface="Calibri"/>
              </a:rPr>
              <a:t> da </a:t>
            </a:r>
            <a:r>
              <a:rPr lang="en-US" sz="2400" dirty="0" err="1">
                <a:latin typeface="Calibri"/>
                <a:cs typeface="Calibri"/>
              </a:rPr>
              <a:t>raggiungere</a:t>
            </a:r>
            <a:r>
              <a:rPr lang="en-US" sz="2400" dirty="0">
                <a:latin typeface="Calibri"/>
                <a:cs typeface="Calibri"/>
              </a:rPr>
              <a:t>. </a:t>
            </a:r>
          </a:p>
          <a:p>
            <a:endParaRPr lang="en-US"/>
          </a:p>
        </p:txBody>
      </p:sp>
      <p:pic>
        <p:nvPicPr>
          <p:cNvPr id="28" name="Immagine 29" descr="Immagine che contiene cane, erba, esterni, terra&#10;&#10;Descrizione generata automaticamente">
            <a:extLst>
              <a:ext uri="{FF2B5EF4-FFF2-40B4-BE49-F238E27FC236}">
                <a16:creationId xmlns="" xmlns:a16="http://schemas.microsoft.com/office/drawing/2014/main" id="{48C01B31-153C-BFD6-6EA7-29512F01388F}"/>
              </a:ext>
            </a:extLst>
          </p:cNvPr>
          <p:cNvPicPr>
            <a:picLocks noGrp="1" noChangeAspect="1"/>
          </p:cNvPicPr>
          <p:nvPr>
            <p:ph sz="half" idx="2"/>
          </p:nvPr>
        </p:nvPicPr>
        <p:blipFill rotWithShape="1">
          <a:blip r:embed="rId2"/>
          <a:srcRect l="22421" r="3224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 xmlns:p14="http://schemas.microsoft.com/office/powerpoint/2010/main" val="2083915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D9066EAE-B536-4720-B809-D6EFAFBD5BD4}"/>
              </a:ext>
            </a:extLst>
          </p:cNvPr>
          <p:cNvSpPr>
            <a:spLocks noGrp="1"/>
          </p:cNvSpPr>
          <p:nvPr>
            <p:ph type="title"/>
          </p:nvPr>
        </p:nvSpPr>
        <p:spPr>
          <a:xfrm>
            <a:off x="838200" y="365125"/>
            <a:ext cx="10515600" cy="1325563"/>
          </a:xfrm>
        </p:spPr>
        <p:txBody>
          <a:bodyPr>
            <a:normAutofit fontScale="90000"/>
          </a:bodyPr>
          <a:lstStyle/>
          <a:p>
            <a:pPr>
              <a:lnSpc>
                <a:spcPct val="90000"/>
              </a:lnSpc>
            </a:pPr>
            <a:r>
              <a:rPr lang="it-IT" sz="5600"/>
              <a:t>LA CORRETTA ALIMENTAZIONE</a:t>
            </a:r>
          </a:p>
        </p:txBody>
      </p:sp>
      <p:sp>
        <p:nvSpPr>
          <p:cNvPr id="3" name="Segnaposto contenuto 2">
            <a:extLst>
              <a:ext uri="{FF2B5EF4-FFF2-40B4-BE49-F238E27FC236}">
                <a16:creationId xmlns="" xmlns:a16="http://schemas.microsoft.com/office/drawing/2014/main" id="{E48F406B-6F95-4B5F-B913-934B2497E737}"/>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r>
              <a:rPr lang="it-IT" dirty="0">
                <a:latin typeface="Calibri"/>
                <a:cs typeface="Calibri"/>
              </a:rPr>
              <a:t>Servono razioni piccole ma molto concentrate (più di 6 kcal di energia metabolizzabile per grammo di alimento, contro i 3,4-4 adatti a cani inattivi o mediamente attivi) in quanto ciò che non viene assimilato ingombra l’intestino, peggiorando il rendimento dell’attività.</a:t>
            </a:r>
            <a:endParaRPr lang="it-IT" dirty="0">
              <a:ea typeface="+mn-lt"/>
              <a:cs typeface="+mn-lt"/>
            </a:endParaRPr>
          </a:p>
          <a:p>
            <a:r>
              <a:rPr lang="it-IT" dirty="0">
                <a:latin typeface="Calibri"/>
                <a:cs typeface="Calibri"/>
              </a:rPr>
              <a:t>I proprietari ripongono molta fiducia nell’alimentazione, non dimentichiamoci però che esistono altri due fattori che concorrono, ovvero la genetica e l’allenamento. </a:t>
            </a:r>
            <a:endParaRPr lang="it-IT">
              <a:latin typeface="The Hand"/>
              <a:cs typeface="Calibri"/>
            </a:endParaRPr>
          </a:p>
          <a:p>
            <a:pPr marL="0" indent="0">
              <a:buNone/>
            </a:pPr>
            <a:r>
              <a:rPr lang="it-IT" dirty="0">
                <a:latin typeface="Calibri"/>
                <a:cs typeface="Calibri"/>
              </a:rPr>
              <a:t>Tutti e tre hanno pari importanza nella resa.</a:t>
            </a:r>
            <a:endParaRPr lang="it-IT" dirty="0">
              <a:ea typeface="+mn-lt"/>
              <a:cs typeface="+mn-lt"/>
            </a:endParaRPr>
          </a:p>
          <a:p>
            <a:endParaRPr lang="it-IT"/>
          </a:p>
        </p:txBody>
      </p:sp>
    </p:spTree>
    <p:extLst>
      <p:ext uri="{BB962C8B-B14F-4D97-AF65-F5344CB8AC3E}">
        <p14:creationId xmlns="" xmlns:p14="http://schemas.microsoft.com/office/powerpoint/2010/main" val="518586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3160F076-8409-472F-97FD-8E90CE6E6E57}"/>
              </a:ext>
            </a:extLst>
          </p:cNvPr>
          <p:cNvSpPr>
            <a:spLocks noGrp="1"/>
          </p:cNvSpPr>
          <p:nvPr>
            <p:ph type="title"/>
          </p:nvPr>
        </p:nvSpPr>
        <p:spPr>
          <a:xfrm>
            <a:off x="576072" y="238539"/>
            <a:ext cx="11018520" cy="1434415"/>
          </a:xfrm>
        </p:spPr>
        <p:txBody>
          <a:bodyPr anchor="b">
            <a:normAutofit/>
          </a:bodyPr>
          <a:lstStyle/>
          <a:p>
            <a:pPr>
              <a:lnSpc>
                <a:spcPct val="90000"/>
              </a:lnSpc>
            </a:pPr>
            <a:r>
              <a:rPr lang="it-IT" sz="5600"/>
              <a:t>LA CORRETTA ALIMENTAZIONE</a:t>
            </a:r>
          </a:p>
        </p:txBody>
      </p:sp>
      <p:sp>
        <p:nvSpPr>
          <p:cNvPr id="24"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FB665"/>
          </a:solidFill>
          <a:ln w="38100" cap="rnd">
            <a:solidFill>
              <a:srgbClr val="FFB66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D78BDF54-11D9-4BFF-94CF-8F7ABC3B1298}"/>
              </a:ext>
            </a:extLst>
          </p:cNvPr>
          <p:cNvSpPr>
            <a:spLocks noGrp="1"/>
          </p:cNvSpPr>
          <p:nvPr>
            <p:ph idx="1"/>
          </p:nvPr>
        </p:nvSpPr>
        <p:spPr>
          <a:xfrm>
            <a:off x="572493" y="2071316"/>
            <a:ext cx="6713552" cy="4119172"/>
          </a:xfrm>
        </p:spPr>
        <p:txBody>
          <a:bodyPr vert="horz" lIns="91440" tIns="45720" rIns="91440" bIns="45720" rtlCol="0" anchor="t">
            <a:normAutofit/>
          </a:bodyPr>
          <a:lstStyle/>
          <a:p>
            <a:pPr>
              <a:lnSpc>
                <a:spcPct val="100000"/>
              </a:lnSpc>
            </a:pPr>
            <a:r>
              <a:rPr lang="it-IT" sz="2200">
                <a:latin typeface="Calibri"/>
                <a:cs typeface="Calibri"/>
              </a:rPr>
              <a:t>Gli orari svolgono un ruolo sostanziale, non bisognerebbe alimentare i cani poco prima della prestazione, si consiglia di somministrate i ¾ della razione giornaliera circa 4 ore prima dell’esercizio affinché il cane possa digerire e defecare. Si somministra infine l’ultimo ¼ della razione giornaliera entro 2 ore dal termine dell’attività. Il lavoro digestivo deve precedere di alcune ore il lavoro muscolare in quanto bisogna evitare che la temperatura corporea, già aumentata a causa del lavoro di digestione, si sommi all’ipertermia prodotta dal lavoro muscolare.</a:t>
            </a:r>
            <a:endParaRPr lang="it-IT" sz="2200">
              <a:ea typeface="+mn-lt"/>
              <a:cs typeface="+mn-lt"/>
            </a:endParaRPr>
          </a:p>
          <a:p>
            <a:pPr>
              <a:lnSpc>
                <a:spcPct val="100000"/>
              </a:lnSpc>
            </a:pPr>
            <a:endParaRPr lang="it-IT" sz="2200"/>
          </a:p>
        </p:txBody>
      </p:sp>
      <p:pic>
        <p:nvPicPr>
          <p:cNvPr id="4" name="Immagine 4">
            <a:extLst>
              <a:ext uri="{FF2B5EF4-FFF2-40B4-BE49-F238E27FC236}">
                <a16:creationId xmlns="" xmlns:a16="http://schemas.microsoft.com/office/drawing/2014/main" id="{F7B17C0C-F61A-50CC-4781-323DE071A7F6}"/>
              </a:ext>
            </a:extLst>
          </p:cNvPr>
          <p:cNvPicPr>
            <a:picLocks noChangeAspect="1"/>
          </p:cNvPicPr>
          <p:nvPr/>
        </p:nvPicPr>
        <p:blipFill rotWithShape="1">
          <a:blip r:embed="rId2"/>
          <a:srcRect r="1895"/>
          <a:stretch/>
        </p:blipFill>
        <p:spPr>
          <a:xfrm>
            <a:off x="7675658" y="2093976"/>
            <a:ext cx="3941064" cy="4096512"/>
          </a:xfrm>
          <a:prstGeom prst="rect">
            <a:avLst/>
          </a:prstGeom>
        </p:spPr>
      </p:pic>
    </p:spTree>
    <p:extLst>
      <p:ext uri="{BB962C8B-B14F-4D97-AF65-F5344CB8AC3E}">
        <p14:creationId xmlns="" xmlns:p14="http://schemas.microsoft.com/office/powerpoint/2010/main" val="3990036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2E1BA7E5-DA74-45FB-A6A8-9A315F6D999A}"/>
              </a:ext>
            </a:extLst>
          </p:cNvPr>
          <p:cNvSpPr>
            <a:spLocks noGrp="1"/>
          </p:cNvSpPr>
          <p:nvPr>
            <p:ph type="title"/>
          </p:nvPr>
        </p:nvSpPr>
        <p:spPr>
          <a:xfrm>
            <a:off x="576072" y="238539"/>
            <a:ext cx="11018520" cy="1434415"/>
          </a:xfrm>
        </p:spPr>
        <p:txBody>
          <a:bodyPr anchor="b">
            <a:normAutofit/>
          </a:bodyPr>
          <a:lstStyle/>
          <a:p>
            <a:pPr>
              <a:lnSpc>
                <a:spcPct val="90000"/>
              </a:lnSpc>
            </a:pPr>
            <a:r>
              <a:rPr lang="it-IT" sz="5600"/>
              <a:t>LA CORRETTA ALIMENTAZIONE</a:t>
            </a:r>
          </a:p>
        </p:txBody>
      </p:sp>
      <p:sp>
        <p:nvSpPr>
          <p:cNvPr id="20"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924D3B"/>
          </a:solidFill>
          <a:ln w="38100" cap="rnd">
            <a:solidFill>
              <a:srgbClr val="924D3B"/>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B70BD0B3-8CA4-469E-8BD9-1BDA46FADFD6}"/>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it-IT">
                <a:latin typeface="Calibri"/>
                <a:cs typeface="Calibri"/>
              </a:rPr>
              <a:t>L’acqua serve per idratare il cane e anche per aiutarlo a termoregolare: non possedendo ghiandole sudoripare distribuite sul derma, l’acqua ha la fondamentale funzione di abbassare la temperatura corporea.</a:t>
            </a:r>
            <a:endParaRPr lang="it-IT">
              <a:ea typeface="+mn-lt"/>
              <a:cs typeface="+mn-lt"/>
            </a:endParaRPr>
          </a:p>
          <a:p>
            <a:endParaRPr lang="it-IT"/>
          </a:p>
        </p:txBody>
      </p:sp>
      <p:pic>
        <p:nvPicPr>
          <p:cNvPr id="4" name="Immagine 4" descr="Immagine che contiene cane, rosso, cestino&#10;&#10;Descrizione generata automaticamente">
            <a:extLst>
              <a:ext uri="{FF2B5EF4-FFF2-40B4-BE49-F238E27FC236}">
                <a16:creationId xmlns="" xmlns:a16="http://schemas.microsoft.com/office/drawing/2014/main" id="{F7B67172-2F91-40D7-86BF-B5997C30A284}"/>
              </a:ext>
            </a:extLst>
          </p:cNvPr>
          <p:cNvPicPr>
            <a:picLocks noChangeAspect="1"/>
          </p:cNvPicPr>
          <p:nvPr/>
        </p:nvPicPr>
        <p:blipFill rotWithShape="1">
          <a:blip r:embed="rId2"/>
          <a:srcRect b="5302"/>
          <a:stretch/>
        </p:blipFill>
        <p:spPr>
          <a:xfrm>
            <a:off x="7675658" y="2093976"/>
            <a:ext cx="3941064" cy="4096512"/>
          </a:xfrm>
          <a:prstGeom prst="rect">
            <a:avLst/>
          </a:prstGeom>
        </p:spPr>
      </p:pic>
    </p:spTree>
    <p:extLst>
      <p:ext uri="{BB962C8B-B14F-4D97-AF65-F5344CB8AC3E}">
        <p14:creationId xmlns="" xmlns:p14="http://schemas.microsoft.com/office/powerpoint/2010/main" val="3340270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FAF88537-8074-4ACF-A216-25AA205F8258}"/>
              </a:ext>
            </a:extLst>
          </p:cNvPr>
          <p:cNvSpPr>
            <a:spLocks noGrp="1"/>
          </p:cNvSpPr>
          <p:nvPr>
            <p:ph type="title"/>
          </p:nvPr>
        </p:nvSpPr>
        <p:spPr>
          <a:xfrm>
            <a:off x="5297762" y="329184"/>
            <a:ext cx="6251110" cy="1783080"/>
          </a:xfrm>
        </p:spPr>
        <p:txBody>
          <a:bodyPr anchor="b">
            <a:normAutofit/>
          </a:bodyPr>
          <a:lstStyle/>
          <a:p>
            <a:pPr>
              <a:lnSpc>
                <a:spcPct val="90000"/>
              </a:lnSpc>
            </a:pPr>
            <a:r>
              <a:rPr lang="it-IT" sz="5600" dirty="0"/>
              <a:t>LA CORRETTA </a:t>
            </a:r>
            <a:r>
              <a:rPr lang="it-IT" sz="5600" dirty="0" smtClean="0"/>
              <a:t>ALIMENTAZIONE</a:t>
            </a:r>
            <a:endParaRPr lang="it-IT" sz="5600" dirty="0"/>
          </a:p>
        </p:txBody>
      </p:sp>
      <p:sp>
        <p:nvSpPr>
          <p:cNvPr id="18"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E1B72"/>
          </a:solidFill>
          <a:ln w="38100" cap="rnd">
            <a:solidFill>
              <a:srgbClr val="FE1B7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F9AC016F-783B-475E-BEEB-C7497ABC59FC}"/>
              </a:ext>
            </a:extLst>
          </p:cNvPr>
          <p:cNvSpPr>
            <a:spLocks noGrp="1"/>
          </p:cNvSpPr>
          <p:nvPr>
            <p:ph idx="1"/>
          </p:nvPr>
        </p:nvSpPr>
        <p:spPr>
          <a:xfrm>
            <a:off x="5297762" y="2706624"/>
            <a:ext cx="6251110" cy="3483864"/>
          </a:xfrm>
        </p:spPr>
        <p:txBody>
          <a:bodyPr vert="horz" lIns="91440" tIns="45720" rIns="91440" bIns="45720" rtlCol="0">
            <a:normAutofit/>
          </a:bodyPr>
          <a:lstStyle/>
          <a:p>
            <a:pPr>
              <a:lnSpc>
                <a:spcPct val="100000"/>
              </a:lnSpc>
            </a:pPr>
            <a:r>
              <a:rPr lang="it-IT" sz="2400">
                <a:latin typeface="Calibri"/>
                <a:cs typeface="Calibri"/>
              </a:rPr>
              <a:t>Ad oggi non abbiamo indicazioni scientifiche circa gli integratori vitaminico-minerali, ma nella pratica di campo vengono somministrati con dosaggi «fai-da-te». Questo rappresenta un errore in quanto gli integratori andrebbero sempre inclusi in un piano alimentare formulato da un Medico Veterinario esperto affinché sia completo e bilanciato per ogni specifico esemplare.</a:t>
            </a:r>
            <a:endParaRPr lang="it-IT" sz="2400">
              <a:ea typeface="+mn-lt"/>
              <a:cs typeface="+mn-lt"/>
            </a:endParaRPr>
          </a:p>
          <a:p>
            <a:pPr>
              <a:lnSpc>
                <a:spcPct val="100000"/>
              </a:lnSpc>
            </a:pPr>
            <a:endParaRPr lang="it-IT" sz="2400"/>
          </a:p>
        </p:txBody>
      </p:sp>
      <p:pic>
        <p:nvPicPr>
          <p:cNvPr id="12" name="Picture 11" descr="Pillole colorate impilate che formano un grafico">
            <a:extLst>
              <a:ext uri="{FF2B5EF4-FFF2-40B4-BE49-F238E27FC236}">
                <a16:creationId xmlns="" xmlns:a16="http://schemas.microsoft.com/office/drawing/2014/main" id="{2D03908C-BE9D-B62C-2A17-6C2B20A15226}"/>
              </a:ext>
            </a:extLst>
          </p:cNvPr>
          <p:cNvPicPr>
            <a:picLocks noChangeAspect="1"/>
          </p:cNvPicPr>
          <p:nvPr/>
        </p:nvPicPr>
        <p:blipFill rotWithShape="1">
          <a:blip r:embed="rId2"/>
          <a:srcRect l="35971" r="17342" b="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 xmlns:p14="http://schemas.microsoft.com/office/powerpoint/2010/main" val="1554843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7C2F7BF6-CD39-4568-B8BD-EA8D252E100B}">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3.xml><?xml version="1.0" encoding="utf-8"?>
<ds:datastoreItem xmlns:ds="http://schemas.openxmlformats.org/officeDocument/2006/customXml" ds:itemID="{79B0F2AC-8567-4D03-BFFC-653DB596C528}">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Madison</Template>
  <TotalTime>7</TotalTime>
  <Words>424</Words>
  <Application>Microsoft Office PowerPoint</Application>
  <PresentationFormat>Personalizzato</PresentationFormat>
  <Paragraphs>115</Paragraphs>
  <Slides>30</Slides>
  <Notes>1</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SketchyVTI</vt:lpstr>
      <vt:lpstr>IL CANE DA LAVORO</vt:lpstr>
      <vt:lpstr>IL CANE DA LAVORO</vt:lpstr>
      <vt:lpstr>L'AMBIENTE</vt:lpstr>
      <vt:lpstr>LA CORRETTA ALIMENTAZIONE </vt:lpstr>
      <vt:lpstr>LA CORRETTA ALIMENTAZIONE</vt:lpstr>
      <vt:lpstr>LA CORRETTA ALIMENTAZIONE</vt:lpstr>
      <vt:lpstr>LA CORRETTA ALIMENTAZIONE</vt:lpstr>
      <vt:lpstr>LA CORRETTA ALIMENTAZIONE</vt:lpstr>
      <vt:lpstr>LA CORRETTA ALIMENTAZIONE</vt:lpstr>
      <vt:lpstr>LA CORRETTA ALIMENTAZIONE</vt:lpstr>
      <vt:lpstr>LA GENETICA</vt:lpstr>
      <vt:lpstr>LA GENETICA</vt:lpstr>
      <vt:lpstr>LA GENETICA</vt:lpstr>
      <vt:lpstr>LA GENETICA</vt:lpstr>
      <vt:lpstr>LA GENETICA</vt:lpstr>
      <vt:lpstr>L'ALLENAMENTO </vt:lpstr>
      <vt:lpstr>L'ALLENAMENTO</vt:lpstr>
      <vt:lpstr>L'ALLENAMENTO</vt:lpstr>
      <vt:lpstr>CACCIA : ATTIVITA' DI RESISTENZA</vt:lpstr>
      <vt:lpstr> CACCIA : ATTIVITA' DI RESISTENZA </vt:lpstr>
      <vt:lpstr> CACCIA : ATTIVITA' DI RESISTENZA </vt:lpstr>
      <vt:lpstr> CACCIA : ATTIVITA' DI RESISTENZA </vt:lpstr>
      <vt:lpstr>PROBLEMI O EFFETTI COLLATERALI DEL CANE ATLETA </vt:lpstr>
      <vt:lpstr> PROBLEMI O EFFETTI COLLATERALI DEL CANE ATLETA  </vt:lpstr>
      <vt:lpstr> PROBLEMI O EFFETTI COLLATERALI DEL CANE ATLETA  </vt:lpstr>
      <vt:lpstr> PROBLEMI O EFFETTI  COLLATERALI DEL CANE ATLETA  </vt:lpstr>
      <vt:lpstr>PROBLEMI O EFFETTI  COLLATERALI DELCANE ATLETA </vt:lpstr>
      <vt:lpstr>PROBLEMI O EFFETTI  COLLATERALI DELCANE ATLETA </vt:lpstr>
      <vt:lpstr>CONCLUSIONI</vt:lpstr>
      <vt:lpstr>RINGRAZIAMENTI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dc:creator>
  <cp:lastModifiedBy>Admin</cp:lastModifiedBy>
  <cp:revision>316</cp:revision>
  <dcterms:created xsi:type="dcterms:W3CDTF">2021-10-09T06:57:06Z</dcterms:created>
  <dcterms:modified xsi:type="dcterms:W3CDTF">2022-06-02T13:41:33Z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